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9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0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1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2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3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4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5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6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7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8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9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20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21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22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23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24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25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26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27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28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29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30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31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32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33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34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35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36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37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38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39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40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41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42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43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44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45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tags/tag87.xml" ContentType="application/vnd.openxmlformats-officedocument.presentationml.tags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3"/>
  </p:notesMasterIdLst>
  <p:sldIdLst>
    <p:sldId id="256" r:id="rId2"/>
    <p:sldId id="257" r:id="rId3"/>
    <p:sldId id="259" r:id="rId4"/>
    <p:sldId id="301" r:id="rId5"/>
    <p:sldId id="299" r:id="rId6"/>
    <p:sldId id="302" r:id="rId7"/>
    <p:sldId id="304" r:id="rId8"/>
    <p:sldId id="305" r:id="rId9"/>
    <p:sldId id="306" r:id="rId10"/>
    <p:sldId id="337" r:id="rId11"/>
    <p:sldId id="307" r:id="rId12"/>
    <p:sldId id="338" r:id="rId13"/>
    <p:sldId id="308" r:id="rId14"/>
    <p:sldId id="309" r:id="rId15"/>
    <p:sldId id="311" r:id="rId16"/>
    <p:sldId id="312" r:id="rId17"/>
    <p:sldId id="313" r:id="rId18"/>
    <p:sldId id="314" r:id="rId19"/>
    <p:sldId id="343" r:id="rId20"/>
    <p:sldId id="315" r:id="rId21"/>
    <p:sldId id="316" r:id="rId22"/>
    <p:sldId id="344" r:id="rId23"/>
    <p:sldId id="317" r:id="rId24"/>
    <p:sldId id="326" r:id="rId25"/>
    <p:sldId id="339" r:id="rId26"/>
    <p:sldId id="318" r:id="rId27"/>
    <p:sldId id="319" r:id="rId28"/>
    <p:sldId id="320" r:id="rId29"/>
    <p:sldId id="321" r:id="rId30"/>
    <p:sldId id="322" r:id="rId31"/>
    <p:sldId id="323" r:id="rId32"/>
    <p:sldId id="342" r:id="rId33"/>
    <p:sldId id="324" r:id="rId34"/>
    <p:sldId id="325" r:id="rId35"/>
    <p:sldId id="327" r:id="rId36"/>
    <p:sldId id="340" r:id="rId37"/>
    <p:sldId id="328" r:id="rId38"/>
    <p:sldId id="329" r:id="rId39"/>
    <p:sldId id="330" r:id="rId40"/>
    <p:sldId id="331" r:id="rId41"/>
    <p:sldId id="332" r:id="rId42"/>
    <p:sldId id="333" r:id="rId43"/>
    <p:sldId id="341" r:id="rId44"/>
    <p:sldId id="335" r:id="rId45"/>
    <p:sldId id="345" r:id="rId46"/>
    <p:sldId id="336" r:id="rId47"/>
    <p:sldId id="261" r:id="rId48"/>
    <p:sldId id="347" r:id="rId49"/>
    <p:sldId id="348" r:id="rId50"/>
    <p:sldId id="349" r:id="rId51"/>
    <p:sldId id="350" r:id="rId52"/>
    <p:sldId id="351" r:id="rId53"/>
    <p:sldId id="352" r:id="rId54"/>
    <p:sldId id="353" r:id="rId55"/>
    <p:sldId id="354" r:id="rId56"/>
    <p:sldId id="355" r:id="rId57"/>
    <p:sldId id="356" r:id="rId58"/>
    <p:sldId id="357" r:id="rId59"/>
    <p:sldId id="358" r:id="rId60"/>
    <p:sldId id="359" r:id="rId61"/>
    <p:sldId id="360" r:id="rId62"/>
    <p:sldId id="361" r:id="rId63"/>
    <p:sldId id="362" r:id="rId64"/>
    <p:sldId id="363" r:id="rId65"/>
    <p:sldId id="364" r:id="rId66"/>
    <p:sldId id="346" r:id="rId67"/>
    <p:sldId id="263" r:id="rId68"/>
    <p:sldId id="265" r:id="rId69"/>
    <p:sldId id="266" r:id="rId70"/>
    <p:sldId id="267" r:id="rId71"/>
    <p:sldId id="268" r:id="rId72"/>
    <p:sldId id="269" r:id="rId73"/>
    <p:sldId id="270" r:id="rId74"/>
    <p:sldId id="271" r:id="rId75"/>
    <p:sldId id="272" r:id="rId76"/>
    <p:sldId id="273" r:id="rId77"/>
    <p:sldId id="274" r:id="rId78"/>
    <p:sldId id="275" r:id="rId79"/>
    <p:sldId id="276" r:id="rId80"/>
    <p:sldId id="277" r:id="rId81"/>
    <p:sldId id="278" r:id="rId82"/>
    <p:sldId id="279" r:id="rId83"/>
    <p:sldId id="280" r:id="rId84"/>
    <p:sldId id="281" r:id="rId85"/>
    <p:sldId id="282" r:id="rId86"/>
    <p:sldId id="283" r:id="rId87"/>
    <p:sldId id="284" r:id="rId88"/>
    <p:sldId id="285" r:id="rId89"/>
    <p:sldId id="286" r:id="rId90"/>
    <p:sldId id="287" r:id="rId91"/>
    <p:sldId id="288" r:id="rId92"/>
    <p:sldId id="289" r:id="rId93"/>
    <p:sldId id="290" r:id="rId94"/>
    <p:sldId id="291" r:id="rId95"/>
    <p:sldId id="292" r:id="rId96"/>
    <p:sldId id="293" r:id="rId97"/>
    <p:sldId id="294" r:id="rId98"/>
    <p:sldId id="295" r:id="rId99"/>
    <p:sldId id="296" r:id="rId100"/>
    <p:sldId id="298" r:id="rId101"/>
    <p:sldId id="297" r:id="rId102"/>
  </p:sldIdLst>
  <p:sldSz cx="12192000" cy="6858000"/>
  <p:notesSz cx="6858000" cy="9144000"/>
  <p:embeddedFontLst>
    <p:embeddedFont>
      <p:font typeface="Calibri" panose="020F0502020204030204" pitchFamily="34" charset="0"/>
      <p:regular r:id="rId104"/>
      <p:bold r:id="rId105"/>
      <p:italic r:id="rId106"/>
      <p:boldItalic r:id="rId107"/>
    </p:embeddedFont>
    <p:embeddedFont>
      <p:font typeface="Cambria Math" panose="02040503050406030204" pitchFamily="18" charset="0"/>
      <p:regular r:id="rId108"/>
    </p:embeddedFont>
    <p:embeddedFont>
      <p:font typeface="Georgia" panose="02040502050405020303" pitchFamily="18" charset="0"/>
      <p:regular r:id="rId109"/>
      <p:bold r:id="rId110"/>
      <p:italic r:id="rId111"/>
      <p:boldItalic r:id="rId112"/>
    </p:embeddedFont>
    <p:embeddedFont>
      <p:font typeface="Noto Sans Symbols" panose="020B0502040504020204" pitchFamily="34" charset="0"/>
      <p:regular r:id="rId113"/>
      <p:bold r:id="rId114"/>
    </p:embeddedFont>
    <p:embeddedFont>
      <p:font typeface="Open Sans" panose="020B0606030504020204" pitchFamily="34" charset="0"/>
      <p:regular r:id="rId115"/>
      <p:bold r:id="rId116"/>
      <p:italic r:id="rId117"/>
      <p:boldItalic r:id="rId118"/>
    </p:embeddedFont>
    <p:embeddedFont>
      <p:font typeface="Open Sans SemiBold" panose="020B0606030504020204" pitchFamily="34" charset="0"/>
      <p:regular r:id="rId119"/>
      <p:bold r:id="rId120"/>
      <p:italic r:id="rId121"/>
      <p:boldItalic r:id="rId122"/>
    </p:embeddedFont>
    <p:embeddedFont>
      <p:font typeface="Roboto Mono" pitchFamily="49" charset="0"/>
      <p:regular r:id="rId123"/>
      <p:bold r:id="rId124"/>
      <p:italic r:id="rId125"/>
      <p:boldItalic r:id="rId1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27" roundtripDataSignature="AMtx7mhArknZgMFUr7iOLZ3euqAj3IVr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5827534-29FB-4541-B439-1F876C23857B}">
  <a:tblStyle styleId="{95827534-29FB-4541-B439-1F876C2385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82"/>
    <p:restoredTop sz="79393" autoAdjust="0"/>
  </p:normalViewPr>
  <p:slideViewPr>
    <p:cSldViewPr snapToGrid="0" snapToObjects="1">
      <p:cViewPr varScale="1">
        <p:scale>
          <a:sx n="176" d="100"/>
          <a:sy n="176" d="100"/>
        </p:scale>
        <p:origin x="17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14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9.fntdata"/><Relationship Id="rId16" Type="http://schemas.openxmlformats.org/officeDocument/2006/relationships/slide" Target="slides/slide15.xml"/><Relationship Id="rId107" Type="http://schemas.openxmlformats.org/officeDocument/2006/relationships/font" Target="fonts/font4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20.fntdata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0.fntdata"/><Relationship Id="rId118" Type="http://schemas.openxmlformats.org/officeDocument/2006/relationships/font" Target="fonts/font15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font" Target="fonts/font5.fntdata"/><Relationship Id="rId124" Type="http://schemas.openxmlformats.org/officeDocument/2006/relationships/font" Target="fonts/font21.fntdata"/><Relationship Id="rId129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1.fntdata"/><Relationship Id="rId119" Type="http://schemas.openxmlformats.org/officeDocument/2006/relationships/font" Target="fonts/font16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6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1.fntdata"/><Relationship Id="rId120" Type="http://schemas.openxmlformats.org/officeDocument/2006/relationships/font" Target="fonts/font17.fntdata"/><Relationship Id="rId125" Type="http://schemas.openxmlformats.org/officeDocument/2006/relationships/font" Target="fonts/font2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7.fntdata"/><Relationship Id="rId115" Type="http://schemas.openxmlformats.org/officeDocument/2006/relationships/font" Target="fonts/font12.fntdata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2.fntdata"/><Relationship Id="rId126" Type="http://schemas.openxmlformats.org/officeDocument/2006/relationships/font" Target="fonts/font2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8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8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3.fntdata"/><Relationship Id="rId127" Type="http://customschemas.google.com/relationships/presentationmetadata" Target="meta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rtificial_neural_net" TargetMode="External"/><Relationship Id="rId3" Type="http://schemas.openxmlformats.org/officeDocument/2006/relationships/hyperlink" Target="https://en.wikipedia.org/wiki/Computer" TargetMode="External"/><Relationship Id="rId7" Type="http://schemas.openxmlformats.org/officeDocument/2006/relationships/hyperlink" Target="https://en.wikipedia.org/wiki/Thomas_J._Watson_Research_Center" TargetMode="External"/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IBM" TargetMode="External"/><Relationship Id="rId5" Type="http://schemas.openxmlformats.org/officeDocument/2006/relationships/hyperlink" Target="https://en.wikipedia.org/w/index.php?title=Gerald_Tesauro&amp;action=edit&amp;redlink=1" TargetMode="External"/><Relationship Id="rId4" Type="http://schemas.openxmlformats.org/officeDocument/2006/relationships/hyperlink" Target="https://en.wikipedia.org/wiki/Backgammon" TargetMode="External"/><Relationship Id="rId9" Type="http://schemas.openxmlformats.org/officeDocument/2006/relationships/hyperlink" Target="https://en.wikipedia.org/wiki/Temporal-difference_learning" TargetMode="Externa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/index.php?title=Micromort&amp;action=edit&amp;section=7" TargetMode="External"/><Relationship Id="rId7" Type="http://schemas.openxmlformats.org/officeDocument/2006/relationships/hyperlink" Target="https://en.wikipedia.org/wiki/Micromort#cite_note-russell-32" TargetMode="External"/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Micromort#cite_note-31" TargetMode="External"/><Relationship Id="rId5" Type="http://schemas.openxmlformats.org/officeDocument/2006/relationships/hyperlink" Target="https://en.wikipedia.org/wiki/Willingness_to_pay" TargetMode="External"/><Relationship Id="rId4" Type="http://schemas.openxmlformats.org/officeDocument/2006/relationships/hyperlink" Target="https://en.wikipedia.org/wiki/Willingness_to_accept" TargetMode="Externa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" name="Google Shape;5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" name="Google Shape;5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787347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Lottery</a:t>
            </a:r>
            <a:r>
              <a:rPr lang="en-US" baseline="0" dirty="0"/>
              <a:t> example = $1000 computer, 50% chance that you’ll get it stolen, in which case you are left with $0.</a:t>
            </a:r>
          </a:p>
          <a:p>
            <a:endParaRPr lang="en-US" baseline="0" dirty="0"/>
          </a:p>
          <a:p>
            <a:r>
              <a:rPr lang="en-US" baseline="0" dirty="0"/>
              <a:t>Certainty equivalent.  That’s how much money you would be willing to trade this lottery for.  Trade uncertainty for certainty. </a:t>
            </a:r>
          </a:p>
          <a:p>
            <a:endParaRPr lang="en-US" dirty="0"/>
          </a:p>
          <a:p>
            <a:r>
              <a:rPr lang="en-US" baseline="0" dirty="0"/>
              <a:t>Certainty equivalent.   How much would you trade this lottery for?  How many would trade this for $10?  How about $900?  How about $400?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Because</a:t>
            </a:r>
            <a:r>
              <a:rPr lang="en-US" baseline="0" dirty="0"/>
              <a:t> of these preferences there are things like insurance. </a:t>
            </a:r>
          </a:p>
          <a:p>
            <a:r>
              <a:rPr lang="en-US" baseline="0" dirty="0"/>
              <a:t>Is insurance just a scam?  No, it’s win-win!</a:t>
            </a:r>
          </a:p>
          <a:p>
            <a:endParaRPr lang="en-US"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342548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Are humans perfectly rational?  Here’s a classic experiment</a:t>
            </a:r>
          </a:p>
          <a:p>
            <a:r>
              <a:rPr lang="en-US" dirty="0"/>
              <a:t>B is the clear winner.</a:t>
            </a:r>
          </a:p>
          <a:p>
            <a:r>
              <a:rPr lang="en-US" dirty="0"/>
              <a:t>C is the winner.</a:t>
            </a:r>
          </a:p>
          <a:p>
            <a:endParaRPr lang="en-US" dirty="0"/>
          </a:p>
          <a:p>
            <a:r>
              <a:rPr lang="en-US" dirty="0"/>
              <a:t>Most people prefer C over D.  </a:t>
            </a:r>
          </a:p>
          <a:p>
            <a:r>
              <a:rPr lang="en-US" dirty="0"/>
              <a:t>Multiply C and D by 4</a:t>
            </a:r>
            <a:r>
              <a:rPr lang="en-US" baseline="0" dirty="0"/>
              <a:t> and get the opposite conclusion 0.2*4 = 0.8, 0.25*4 = 1, so 0.8 U($4k) &gt; 1.0 * U($3k)</a:t>
            </a:r>
            <a:endParaRPr lang="en-US" dirty="0"/>
          </a:p>
          <a:p>
            <a:endParaRPr lang="en-US" dirty="0"/>
          </a:p>
          <a:p>
            <a:r>
              <a:rPr lang="en-US" dirty="0"/>
              <a:t>So what the heck?  You’re making irrational preferences?  Are you irrational or did</a:t>
            </a:r>
            <a:r>
              <a:rPr lang="en-US" baseline="0" dirty="0"/>
              <a:t> I do something wrong?</a:t>
            </a:r>
          </a:p>
          <a:p>
            <a:r>
              <a:rPr lang="en-US" baseline="0" dirty="0"/>
              <a:t>There’s a lot going on.</a:t>
            </a:r>
          </a:p>
          <a:p>
            <a:r>
              <a:rPr lang="en-US" baseline="0" dirty="0"/>
              <a:t>Prize B said 100% chance of 3k.  0 is actually important. </a:t>
            </a:r>
          </a:p>
          <a:p>
            <a:r>
              <a:rPr lang="en-US" baseline="0" dirty="0"/>
              <a:t>What do you get if you choose A, and you win $0?  You get the  feeling of stupidity. </a:t>
            </a:r>
            <a:endParaRPr lang="en-US"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0478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6318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95986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7257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35599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20018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97960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42113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17249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020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eaLnBrk="1" hangingPunct="1"/>
            <a:r>
              <a:rPr lang="en-US" dirty="0">
                <a:latin typeface="Arial" charset="0"/>
              </a:rPr>
              <a:t>Slide from Dan </a:t>
            </a:r>
            <a:r>
              <a:rPr lang="en-US" dirty="0" err="1">
                <a:latin typeface="Arial" charset="0"/>
              </a:rPr>
              <a:t>Klien</a:t>
            </a:r>
            <a:endParaRPr lang="en-US" dirty="0">
              <a:latin typeface="Arial" charset="0"/>
            </a:endParaRPr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31136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21619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05072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24598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51224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33673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83982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96252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4473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7045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eaLnBrk="1" hangingPunct="1"/>
            <a:r>
              <a:rPr lang="en-US" dirty="0">
                <a:latin typeface="Arial" charset="0"/>
              </a:rPr>
              <a:t>Slide from Dan </a:t>
            </a:r>
            <a:r>
              <a:rPr lang="en-US" dirty="0" err="1">
                <a:latin typeface="Arial" charset="0"/>
              </a:rPr>
              <a:t>Klien</a:t>
            </a:r>
            <a:endParaRPr lang="en-US" dirty="0">
              <a:latin typeface="Arial" charset="0"/>
            </a:endParaRPr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89633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58805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58292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90310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43151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85751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37491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76467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15673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64587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5398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71259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45917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57226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71474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42155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57825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34481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92759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28879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dirty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.</a:t>
                </a:r>
                <a:r>
                  <a:rPr lang="en-US" altLang="en-US" sz="2000" dirty="0"/>
                  <a:t> 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None/>
                </a:pPr>
                <a:endParaRPr dirty="0"/>
              </a:p>
            </p:txBody>
          </p:sp>
        </mc:Choice>
        <mc:Fallback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dirty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.</a:t>
                </a:r>
                <a:r>
                  <a:rPr lang="en-US" altLang="en-US" sz="2000" dirty="0"/>
                  <a:t> 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𝑣≥𝛽</a:t>
                </a:r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𝑣≤𝛼 </a:t>
                </a:r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None/>
                </a:pPr>
                <a:endParaRPr dirty="0"/>
              </a:p>
            </p:txBody>
          </p:sp>
        </mc:Fallback>
      </mc:AlternateContent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22994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Choice>
        <mc:Fallback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𝑣≥𝛽</a:t>
                </a:r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𝑣≤𝛼 </a:t>
                </a:r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Fallback>
      </mc:AlternateContent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9287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539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None/>
                </a:pPr>
                <a:endParaRPr dirty="0"/>
              </a:p>
            </p:txBody>
          </p:sp>
        </mc:Choice>
        <mc:Fallback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𝑣≥𝛽</a:t>
                </a:r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𝑣≤𝛼 </a:t>
                </a:r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None/>
                </a:pPr>
                <a:endParaRPr dirty="0"/>
              </a:p>
            </p:txBody>
          </p:sp>
        </mc:Fallback>
      </mc:AlternateContent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71011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Choice>
        <mc:Fallback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𝑣≥𝛽</a:t>
                </a:r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𝑣≤𝛼 </a:t>
                </a:r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Fallback>
      </mc:AlternateContent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76422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Choice>
        <mc:Fallback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𝑣≥𝛽</a:t>
                </a:r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𝑣≤𝛼 </a:t>
                </a:r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Fallback>
      </mc:AlternateContent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62601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Choice>
        <mc:Fallback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𝑣≥𝛽</a:t>
                </a:r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𝑣≤𝛼 </a:t>
                </a:r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Fallback>
      </mc:AlternateContent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12637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Choice>
        <mc:Fallback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𝑣≥𝛽</a:t>
                </a:r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𝑣≤𝛼 </a:t>
                </a:r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Fallback>
      </mc:AlternateContent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98220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Choice>
        <mc:Fallback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𝑣≥𝛽</a:t>
                </a:r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𝑣≤𝛼 </a:t>
                </a:r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Fallback>
      </mc:AlternateContent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988707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Choice>
        <mc:Fallback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𝑣≥𝛽</a:t>
                </a:r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𝑣≤𝛼 </a:t>
                </a:r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Fallback>
      </mc:AlternateContent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72732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Choice>
        <mc:Fallback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𝑣≥𝛽</a:t>
                </a:r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𝑣≤𝛼 </a:t>
                </a:r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Fallback>
      </mc:AlternateContent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867379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Choice>
        <mc:Fallback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𝑣≥𝛽</a:t>
                </a:r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𝑣≤𝛼 </a:t>
                </a:r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Fallback>
      </mc:AlternateContent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636230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Choice>
        <mc:Fallback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𝑣≥𝛽</a:t>
                </a:r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𝑣≤𝛼 </a:t>
                </a:r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Fallback>
      </mc:AlternateContent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4674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273120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Choice>
        <mc:Fallback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𝑣≥𝛽</a:t>
                </a:r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𝑣≤𝛼 </a:t>
                </a:r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Fallback>
      </mc:AlternateContent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549328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Choice>
        <mc:Fallback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𝑣≥𝛽</a:t>
                </a:r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𝑣≤𝛼 </a:t>
                </a:r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Fallback>
      </mc:AlternateContent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205886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Choice>
        <mc:Fallback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𝑣≥𝛽</a:t>
                </a:r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𝑣≤𝛼 </a:t>
                </a:r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Fallback>
      </mc:AlternateContent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07544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Choice>
        <mc:Fallback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𝑣≥𝛽</a:t>
                </a:r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𝑣≤𝛼 </a:t>
                </a:r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Fallback>
      </mc:AlternateContent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698322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Choice>
        <mc:Fallback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𝑣≥𝛽</a:t>
                </a:r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𝑣≤𝛼 </a:t>
                </a:r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Fallback>
      </mc:AlternateContent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159764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Choice>
        <mc:Fallback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𝑣≥𝛽</a:t>
                </a:r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𝑣≤𝛼 </a:t>
                </a:r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Fallback>
      </mc:AlternateContent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53581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Choice>
        <mc:Fallback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𝑣≥𝛽</a:t>
                </a:r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𝑣≤𝛼 </a:t>
                </a:r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Fallback>
      </mc:AlternateContent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910830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186291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468039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75782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557583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At</a:t>
            </a:r>
            <a:r>
              <a:rPr lang="en-US" baseline="0" dirty="0"/>
              <a:t> least 10, or otherwise just rather dead; or just 100, or otherwise rather dead; that’s yet something different than minimax or </a:t>
            </a:r>
            <a:r>
              <a:rPr lang="en-US" baseline="0" dirty="0" err="1"/>
              <a:t>expectimax</a:t>
            </a:r>
            <a:endParaRPr lang="en-US" baseline="0" dirty="0"/>
          </a:p>
          <a:p>
            <a:r>
              <a:rPr lang="en-US" baseline="0" dirty="0"/>
              <a:t>Down arrows = min nodes</a:t>
            </a:r>
          </a:p>
          <a:p>
            <a:r>
              <a:rPr lang="en-US" baseline="0" dirty="0"/>
              <a:t>Circles = chance nodes.</a:t>
            </a:r>
            <a:endParaRPr lang="en-US"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835021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159488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>
                <a:latin typeface="Arial" charset="0"/>
              </a:rPr>
              <a:t>Max is</a:t>
            </a:r>
            <a:r>
              <a:rPr lang="en-US" baseline="0" dirty="0">
                <a:latin typeface="Arial" charset="0"/>
              </a:rPr>
              <a:t> just like before.  Exp is the expectation of what will happen next.</a:t>
            </a:r>
          </a:p>
          <a:p>
            <a:endParaRPr lang="en-US" dirty="0">
              <a:latin typeface="Arial" charset="0"/>
            </a:endParaRPr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634888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011685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Here imagine that all children are equally likely.</a:t>
            </a:r>
          </a:p>
          <a:p>
            <a:r>
              <a:rPr lang="en-US" dirty="0"/>
              <a:t>8 </a:t>
            </a:r>
            <a:r>
              <a:rPr lang="mr-IN" dirty="0"/>
              <a:t>…</a:t>
            </a:r>
            <a:r>
              <a:rPr lang="en-US" dirty="0"/>
              <a:t> 4 </a:t>
            </a:r>
            <a:r>
              <a:rPr lang="mr-IN" dirty="0"/>
              <a:t>…</a:t>
            </a:r>
            <a:r>
              <a:rPr lang="en-US" dirty="0"/>
              <a:t>. 7</a:t>
            </a:r>
          </a:p>
          <a:p>
            <a:endParaRPr lang="en-US"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25949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In</a:t>
            </a:r>
            <a:r>
              <a:rPr lang="en-US" baseline="0" dirty="0"/>
              <a:t> Minimax we were done, since 2 would always be less than 3.</a:t>
            </a:r>
          </a:p>
          <a:p>
            <a:r>
              <a:rPr lang="en-US" baseline="0" dirty="0"/>
              <a:t>Here the average of 3, 12 and 9 = 8.</a:t>
            </a:r>
          </a:p>
          <a:p>
            <a:r>
              <a:rPr lang="en-US" baseline="0" dirty="0"/>
              <a:t>Can the average be less than 2 on the middle node?  YES!!!  Much harder to prune.</a:t>
            </a:r>
            <a:endParaRPr lang="en-US"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390284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>
                <a:latin typeface="Arial" charset="0"/>
              </a:rPr>
              <a:t>Let’s image they are actually random ghosts.  2 layers</a:t>
            </a:r>
            <a:r>
              <a:rPr lang="en-US" baseline="0" dirty="0">
                <a:latin typeface="Arial" charset="0"/>
              </a:rPr>
              <a:t> of random ghost actions.</a:t>
            </a:r>
          </a:p>
          <a:p>
            <a:r>
              <a:rPr lang="en-US" baseline="0" dirty="0">
                <a:latin typeface="Arial" charset="0"/>
              </a:rPr>
              <a:t>At the actual end of the game, we have the score.  But we can’t do that so we have to cut the process off.</a:t>
            </a:r>
          </a:p>
          <a:p>
            <a:r>
              <a:rPr lang="en-US" baseline="0" dirty="0">
                <a:latin typeface="Arial" charset="0"/>
              </a:rPr>
              <a:t>So we need some way of evaluating the </a:t>
            </a:r>
            <a:endParaRPr lang="en-US" dirty="0">
              <a:latin typeface="Arial" charset="0"/>
            </a:endParaRPr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370799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792551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In general, we will be computing</a:t>
            </a:r>
            <a:r>
              <a:rPr lang="en-US" baseline="0" dirty="0"/>
              <a:t> probabilities.  As we get more evidence the probabilities will change.  We will look at Probabilistic Inference later in this course.</a:t>
            </a:r>
            <a:endParaRPr lang="en-US"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155138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9659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24887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Where</a:t>
            </a:r>
            <a:r>
              <a:rPr lang="en-US" baseline="0" dirty="0"/>
              <a:t> do the probabilities come from?  For today, they come from the probability fairy. They are given by the problem definition.  Later we will look at how to compute them.</a:t>
            </a:r>
            <a:endParaRPr lang="en-US"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011365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055525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mr-IN" dirty="0"/>
              <a:t>…</a:t>
            </a:r>
            <a:r>
              <a:rPr lang="en-US" dirty="0"/>
              <a:t>Except, what if your opponent simulates you?  You can get into this crazy recursive trees. If you go too far down the computation then</a:t>
            </a:r>
          </a:p>
          <a:p>
            <a:r>
              <a:rPr lang="en-US" dirty="0"/>
              <a:t>That</a:t>
            </a:r>
            <a:r>
              <a:rPr lang="en-US" baseline="0" dirty="0"/>
              <a:t> only really works out for minimax. </a:t>
            </a:r>
            <a:endParaRPr lang="en-US"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07642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TD-Gammon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 is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  <a:hlinkClick r:id="rId3" tooltip="Computer"/>
              </a:rPr>
              <a:t>computer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  <a:hlinkClick r:id="rId4" tooltip="Backgammon"/>
              </a:rPr>
              <a:t>backgammon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 program developed in 1992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  <a:hlinkClick r:id="rId5" tooltip="Gerald Tesauro (page does not exist)"/>
              </a:rPr>
              <a:t>Gerald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  <a:hlinkClick r:id="rId5" tooltip="Gerald Tesauro (page does not exist)"/>
              </a:rPr>
              <a:t>Tesauro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 at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  <a:hlinkClick r:id="rId6" tooltip="IBM"/>
              </a:rPr>
              <a:t>IBM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's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  <a:hlinkClick r:id="rId7" tooltip="Thomas J. Watson Research Center"/>
              </a:rPr>
              <a:t>Thomas J. Watson Research Center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. Its name comes from the fact that it is 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  <a:hlinkClick r:id="rId8" tooltip="Artificial neural net"/>
              </a:rPr>
              <a:t>artificial neural net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 trained by a form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  <a:hlinkClick r:id="rId9" tooltip="Temporal-difference learning"/>
              </a:rPr>
              <a:t>temporal-difference learning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, </a:t>
            </a:r>
            <a:endParaRPr lang="en-US" dirty="0">
              <a:latin typeface="Arial" charset="0"/>
            </a:endParaRPr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550615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>
                <a:latin typeface="Arial" charset="0"/>
              </a:rPr>
              <a:t>I move, you move.</a:t>
            </a:r>
            <a:r>
              <a:rPr lang="en-US" baseline="0" dirty="0">
                <a:latin typeface="Arial" charset="0"/>
              </a:rPr>
              <a:t>  Each tie, we roll some dice.  This is an </a:t>
            </a:r>
            <a:r>
              <a:rPr lang="en-US" b="1" baseline="0" dirty="0" err="1">
                <a:latin typeface="Arial" charset="0"/>
              </a:rPr>
              <a:t>expectimenimax</a:t>
            </a:r>
            <a:r>
              <a:rPr lang="en-US" baseline="0" dirty="0">
                <a:latin typeface="Arial" charset="0"/>
              </a:rPr>
              <a:t> tree. </a:t>
            </a:r>
            <a:endParaRPr lang="en-US" dirty="0">
              <a:latin typeface="Arial" charset="0"/>
            </a:endParaRPr>
          </a:p>
          <a:p>
            <a:r>
              <a:rPr lang="en-US" dirty="0">
                <a:latin typeface="Arial" charset="0"/>
              </a:rPr>
              <a:t>If it’s terminal or we reached our depth limit, return utility.</a:t>
            </a:r>
          </a:p>
          <a:p>
            <a:endParaRPr lang="en-US" dirty="0">
              <a:latin typeface="Arial" charset="0"/>
            </a:endParaRPr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00831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Everything in minimax</a:t>
            </a:r>
            <a:r>
              <a:rPr lang="en-US" baseline="0" dirty="0"/>
              <a:t> and </a:t>
            </a:r>
            <a:r>
              <a:rPr lang="en-US" baseline="0" dirty="0" err="1"/>
              <a:t>expectimax</a:t>
            </a:r>
            <a:r>
              <a:rPr lang="en-US" baseline="0" dirty="0"/>
              <a:t> has referenced the notion of </a:t>
            </a:r>
            <a:r>
              <a:rPr lang="en-US" baseline="0" dirty="0" err="1"/>
              <a:t>Utilties</a:t>
            </a:r>
            <a:r>
              <a:rPr lang="en-US" baseline="0" dirty="0"/>
              <a:t>.  The idea that there are values that you can go around either maximizing or minimizing or taking the average of.  </a:t>
            </a:r>
          </a:p>
          <a:p>
            <a:r>
              <a:rPr lang="en-US" baseline="0" dirty="0"/>
              <a:t>What are these numbers?  Where do they come from?  How do we even know that they exist?</a:t>
            </a:r>
            <a:endParaRPr lang="en-US"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52560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If we have utilities,</a:t>
            </a:r>
            <a:r>
              <a:rPr lang="en-US" baseline="0" dirty="0"/>
              <a:t> why should we ever average them?</a:t>
            </a:r>
          </a:p>
          <a:p>
            <a:r>
              <a:rPr lang="en-US" baseline="0" dirty="0"/>
              <a:t>The answer is vampire bunnies.  Worst case reasoning only works if your model is able to assign very low probabilities to very bad events.  You need probabilistic reasoning and averages.  </a:t>
            </a:r>
          </a:p>
          <a:p>
            <a:r>
              <a:rPr lang="en-US" baseline="0" dirty="0"/>
              <a:t>This is going to lead us down the path of probabilistic reasoning. </a:t>
            </a:r>
          </a:p>
          <a:p>
            <a:endParaRPr lang="en-US" dirty="0"/>
          </a:p>
          <a:p>
            <a:r>
              <a:rPr lang="en-US" dirty="0"/>
              <a:t>Are humans</a:t>
            </a:r>
            <a:r>
              <a:rPr lang="en-US" baseline="0" dirty="0"/>
              <a:t> so complex that they can’t be boiled down to these probabilities? </a:t>
            </a:r>
            <a:endParaRPr lang="en-US"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888377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Minimax is really about the</a:t>
            </a:r>
            <a:r>
              <a:rPr lang="en-US" baseline="0" dirty="0"/>
              <a:t> ordering of the states. A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Monotonic transformation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 is a way of transforming a set of numbers into another set that preserves the order of the original set</a:t>
            </a:r>
            <a:endParaRPr lang="en-US" baseline="0" dirty="0"/>
          </a:p>
          <a:p>
            <a:r>
              <a:rPr lang="en-US" baseline="0" dirty="0"/>
              <a:t>In </a:t>
            </a:r>
            <a:r>
              <a:rPr lang="en-US" baseline="0" dirty="0" err="1"/>
              <a:t>expectiax</a:t>
            </a:r>
            <a:r>
              <a:rPr lang="en-US" baseline="0" dirty="0"/>
              <a:t>, the right tree would give me average of 20 and 25, so I would take the right branch.  What about in the right tree?  That would give me 800 and 650, so I would take the left branch.</a:t>
            </a:r>
          </a:p>
          <a:p>
            <a:r>
              <a:rPr lang="en-US" baseline="0" dirty="0"/>
              <a:t>The magnitudes are very important here. </a:t>
            </a:r>
            <a:endParaRPr lang="en-US"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962146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en-US"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327012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>
                <a:latin typeface="Arial" charset="0"/>
              </a:rPr>
              <a:t>The robot has to</a:t>
            </a:r>
            <a:r>
              <a:rPr lang="en-US" baseline="0" dirty="0">
                <a:latin typeface="Arial" charset="0"/>
              </a:rPr>
              <a:t> choose not only between utilities, but also uncertain outcomes. </a:t>
            </a:r>
            <a:endParaRPr lang="en-US" dirty="0">
              <a:latin typeface="Arial" charset="0"/>
            </a:endParaRPr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1463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518581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A prize</a:t>
            </a:r>
            <a:r>
              <a:rPr lang="en-US" baseline="0" dirty="0"/>
              <a:t> is a given outcome. </a:t>
            </a:r>
          </a:p>
          <a:p>
            <a:r>
              <a:rPr lang="en-US" baseline="0" dirty="0"/>
              <a:t>Lotteries are mixtures with probabilities attached.</a:t>
            </a:r>
            <a:endParaRPr lang="en-US"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572049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Are there good preferences and bad preferences?  What do we</a:t>
            </a:r>
            <a:r>
              <a:rPr lang="en-US" baseline="0" dirty="0"/>
              <a:t> need in order to decide is an agent is rational?</a:t>
            </a:r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055639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>
                <a:latin typeface="Arial" charset="0"/>
              </a:rPr>
              <a:t>Apple, banana, carrot</a:t>
            </a:r>
          </a:p>
          <a:p>
            <a:r>
              <a:rPr lang="en-US" dirty="0">
                <a:latin typeface="Arial" charset="0"/>
              </a:rPr>
              <a:t>Some things don’t make sense.</a:t>
            </a:r>
            <a:r>
              <a:rPr lang="en-US" baseline="0" dirty="0">
                <a:latin typeface="Arial" charset="0"/>
              </a:rPr>
              <a:t> </a:t>
            </a:r>
          </a:p>
          <a:p>
            <a:endParaRPr lang="en-US" baseline="0" dirty="0">
              <a:latin typeface="Arial" charset="0"/>
            </a:endParaRPr>
          </a:p>
          <a:p>
            <a:r>
              <a:rPr lang="en-US" baseline="0" dirty="0">
                <a:latin typeface="Arial" charset="0"/>
              </a:rPr>
              <a:t>... This is a defect in behavior. </a:t>
            </a:r>
            <a:endParaRPr lang="en-US" dirty="0">
              <a:latin typeface="Arial" charset="0"/>
            </a:endParaRPr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937274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Orderability.</a:t>
            </a:r>
            <a:r>
              <a:rPr lang="en-US" baseline="0" dirty="0"/>
              <a:t>  You have to like A better or B better or be indifferent.</a:t>
            </a:r>
          </a:p>
          <a:p>
            <a:r>
              <a:rPr lang="en-US" baseline="0" dirty="0"/>
              <a:t>Transitivity, we just saw.</a:t>
            </a:r>
          </a:p>
          <a:p>
            <a:r>
              <a:rPr lang="en-US" baseline="0" dirty="0"/>
              <a:t>Continuity.  More subtle.  If you like A better than C and B is somewhere in the middle.  Then there has to be some lottery between A and C, where you’re indifferent with B.</a:t>
            </a:r>
          </a:p>
          <a:p>
            <a:r>
              <a:rPr lang="en-US" baseline="0" dirty="0"/>
              <a:t>Substitutability.  If they’re exchangeable on their own then they are exchangeable in a lottery.</a:t>
            </a:r>
          </a:p>
          <a:p>
            <a:r>
              <a:rPr lang="en-US" baseline="0" dirty="0"/>
              <a:t>Monotonicity.  Also reasonable.  If A is better than B, and you have a lottery between A and B, then you would prefer more A in the mix.  </a:t>
            </a:r>
          </a:p>
          <a:p>
            <a:endParaRPr lang="en-US" baseline="0" dirty="0"/>
          </a:p>
          <a:p>
            <a:r>
              <a:rPr lang="en-US" baseline="0" dirty="0"/>
              <a:t>If you accept these actions, then rational preferences that obey these, then all of your behavior is describable by maximizing utilities. 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233302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Here’s the theorem.</a:t>
            </a:r>
            <a:r>
              <a:rPr lang="en-US" baseline="0" dirty="0"/>
              <a:t> </a:t>
            </a:r>
          </a:p>
          <a:p>
            <a:endParaRPr lang="en-US" dirty="0"/>
          </a:p>
          <a:p>
            <a:r>
              <a:rPr lang="en-US" dirty="0"/>
              <a:t>There exists</a:t>
            </a:r>
            <a:r>
              <a:rPr lang="en-US" baseline="0" dirty="0"/>
              <a:t> a real valued function U with the following properties. </a:t>
            </a:r>
          </a:p>
          <a:p>
            <a:r>
              <a:rPr lang="en-US" baseline="0" dirty="0"/>
              <a:t>U captures your ordinal preferences. </a:t>
            </a:r>
          </a:p>
          <a:p>
            <a:r>
              <a:rPr lang="en-US" baseline="0" dirty="0"/>
              <a:t>Utility of a lottery is the expectation of the elements of the lottery.</a:t>
            </a:r>
          </a:p>
          <a:p>
            <a:r>
              <a:rPr lang="en-US" baseline="0" dirty="0"/>
              <a:t>This means the utility captures your preference not only between prizes, but between lotteries!</a:t>
            </a:r>
          </a:p>
          <a:p>
            <a:endParaRPr lang="en-US" baseline="0" dirty="0"/>
          </a:p>
          <a:p>
            <a:r>
              <a:rPr lang="en-US" baseline="0" dirty="0"/>
              <a:t>It’s amazing!  It means your utilities are preserved under expectation. </a:t>
            </a:r>
          </a:p>
          <a:p>
            <a:endParaRPr lang="en-US" baseline="0" dirty="0"/>
          </a:p>
          <a:p>
            <a:r>
              <a:rPr lang="en-US" baseline="0" dirty="0"/>
              <a:t>You want your BEHAVIORS to be consistent to the MEU </a:t>
            </a:r>
            <a:r>
              <a:rPr lang="en-US" baseline="0" dirty="0" err="1"/>
              <a:t>Princple</a:t>
            </a:r>
            <a:r>
              <a:rPr lang="en-US" baseline="0" dirty="0"/>
              <a:t>.  </a:t>
            </a:r>
          </a:p>
          <a:p>
            <a:endParaRPr lang="en-US"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902190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You can be represented with utilities! And MEU.</a:t>
            </a:r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971125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 These are kind of morbid.  Reason about product recalls, where you’re talking about chance of death. </a:t>
            </a:r>
          </a:p>
          <a:p>
            <a:endParaRPr lang="en-US" dirty="0"/>
          </a:p>
          <a:p>
            <a:r>
              <a:rPr lang="en-US" dirty="0"/>
              <a:t>How do I actually get the real valued</a:t>
            </a:r>
            <a:r>
              <a:rPr lang="en-US" baseline="0" dirty="0"/>
              <a:t> numbers that you assign to U?</a:t>
            </a:r>
            <a:endParaRPr lang="en-US" dirty="0"/>
          </a:p>
          <a:p>
            <a:r>
              <a:rPr lang="en-US" dirty="0"/>
              <a:t>I need to ask you questions</a:t>
            </a:r>
            <a:r>
              <a:rPr lang="en-US" baseline="0" dirty="0"/>
              <a:t> about lotteries</a:t>
            </a:r>
            <a:r>
              <a:rPr lang="mr-IN" baseline="0" dirty="0"/>
              <a:t>…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189679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Willingness to pay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[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  <a:hlinkClick r:id="rId3" tooltip="Edit section: Willingness to pay"/>
              </a:rPr>
              <a:t>edit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]</a:t>
            </a:r>
            <a:endParaRPr lang="en-US" sz="1200" b="1" i="0" u="none" strike="noStrike" kern="1200" dirty="0">
              <a:solidFill>
                <a:schemeClr val="tx1"/>
              </a:solidFill>
              <a:effectLst/>
              <a:latin typeface="Times New Roman" pitchFamily="-107" charset="0"/>
              <a:ea typeface="ＭＳ Ｐゴシック" charset="-128"/>
              <a:cs typeface="ＭＳ Ｐゴシック" charset="-128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An application of micromorts is measuring the value that humans place on risk: for example, one can consider the amount of money one would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  <a:hlinkClick r:id="rId4" tooltip="Willingness to accept"/>
              </a:rPr>
              <a:t>have to pay a person to get him or her to accept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 a one-in-a-million chance of death (or conversely the amount that someone might be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  <a:hlinkClick r:id="rId5" tooltip="Willingness to pay"/>
              </a:rPr>
              <a:t>willing to pay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 to avoid a one-in-a-million chance of death). When put thus, people claim a high number but when inferred from their day-to-day actions (e.g., how much they are willing to pay for safety features on cars) a typical value is around $50 (in 2009).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  <a:hlinkClick r:id="rId6"/>
              </a:rPr>
              <a:t>[31]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  <a:hlinkClick r:id="rId7"/>
              </a:rPr>
              <a:t>[32]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 However utility functions are often not linear, i.e. the more a person has already spent on their safety the less they are willing to spend to further increase their safety. Therefore, the $50 valuation should not be taken to mean that a human life (1 million micromorts) is valued at $50,000,000. Furthermore, the local linearity of any utility curve means that the micromort is useful for small incremental risks and rewards, not necessarily for large risks.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  <a:hlinkClick r:id="rId7"/>
              </a:rPr>
              <a:t>[32]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Times New Roman" pitchFamily="-107" charset="0"/>
              <a:ea typeface="ＭＳ Ｐゴシック" charset="-128"/>
              <a:cs typeface="ＭＳ Ｐゴシック" charset="-128"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545065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Elicit preferences.</a:t>
            </a:r>
          </a:p>
          <a:p>
            <a:r>
              <a:rPr lang="en-US" dirty="0"/>
              <a:t>Slide the value until</a:t>
            </a:r>
            <a:r>
              <a:rPr lang="en-US" baseline="0" dirty="0"/>
              <a:t> the person becomes indifferent.  That’s the way that I can assign a number to U.</a:t>
            </a:r>
            <a:endParaRPr lang="en-US" dirty="0"/>
          </a:p>
          <a:p>
            <a:r>
              <a:rPr lang="en-US" dirty="0"/>
              <a:t>How</a:t>
            </a:r>
            <a:r>
              <a:rPr lang="en-US" baseline="0" dirty="0"/>
              <a:t> much do you NOT want to pay $30?  No change is better than paying $30, instant death is worse.</a:t>
            </a:r>
            <a:r>
              <a:rPr lang="en-US" b="1" baseline="0" dirty="0"/>
              <a:t> </a:t>
            </a:r>
            <a:br>
              <a:rPr lang="en-US" b="1" baseline="0" dirty="0"/>
            </a:br>
            <a:r>
              <a:rPr lang="en-US" b="1" baseline="0" dirty="0"/>
              <a:t>Example: Buy a bike </a:t>
            </a:r>
            <a:r>
              <a:rPr lang="en-US" b="1" baseline="0" dirty="0" err="1"/>
              <a:t>helment</a:t>
            </a:r>
            <a:r>
              <a:rPr lang="en-US" b="1" baseline="0" dirty="0"/>
              <a:t> to reduce your </a:t>
            </a:r>
            <a:r>
              <a:rPr lang="en-US" b="1" baseline="0" dirty="0" err="1"/>
              <a:t>microports</a:t>
            </a:r>
            <a:r>
              <a:rPr lang="en-US" b="1" baseline="0" dirty="0"/>
              <a:t> by 1.</a:t>
            </a:r>
            <a:endParaRPr lang="en-US" baseline="0" dirty="0"/>
          </a:p>
          <a:p>
            <a:r>
              <a:rPr lang="en-US" baseline="0" dirty="0"/>
              <a:t>Once I find that magical probability that makes you indifferent, then I know U.</a:t>
            </a:r>
          </a:p>
          <a:p>
            <a:r>
              <a:rPr lang="en-US" baseline="0" dirty="0"/>
              <a:t>If we made it worse, pay $3m be in debt forever.</a:t>
            </a:r>
            <a:endParaRPr lang="en-US" b="1"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303920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>
                <a:latin typeface="Arial" charset="0"/>
              </a:rPr>
              <a:t>How about money?  Can we use money as a utility scale?  No!  It’s not a good utility</a:t>
            </a:r>
            <a:r>
              <a:rPr lang="en-US" baseline="0" dirty="0">
                <a:latin typeface="Arial" charset="0"/>
              </a:rPr>
              <a:t> scale.  We can talk about the utility of money, but it itself isn’t a good utility scale.  Why not?</a:t>
            </a:r>
            <a:endParaRPr lang="en-US" dirty="0">
              <a:latin typeface="Arial" charset="0"/>
            </a:endParaRPr>
          </a:p>
          <a:p>
            <a:r>
              <a:rPr lang="en-US" dirty="0">
                <a:latin typeface="Arial" charset="0"/>
              </a:rPr>
              <a:t>Imagine</a:t>
            </a:r>
            <a:r>
              <a:rPr lang="en-US" baseline="0" dirty="0">
                <a:latin typeface="Arial" charset="0"/>
              </a:rPr>
              <a:t> a lottery where you get X dollars or Y dollars.</a:t>
            </a:r>
          </a:p>
          <a:p>
            <a:r>
              <a:rPr lang="en-US" baseline="0" dirty="0">
                <a:latin typeface="Arial" charset="0"/>
              </a:rPr>
              <a:t>Obviously, how good this is depends on X, Y and p.</a:t>
            </a:r>
          </a:p>
          <a:p>
            <a:r>
              <a:rPr lang="en-US" baseline="0" dirty="0">
                <a:latin typeface="Arial" charset="0"/>
              </a:rPr>
              <a:t>Typically a utility of a lottery over money is worth less than its equivalent monetary value.</a:t>
            </a:r>
          </a:p>
          <a:p>
            <a:endParaRPr lang="en-US" baseline="0" dirty="0">
              <a:latin typeface="Arial" charset="0"/>
            </a:endParaRPr>
          </a:p>
          <a:p>
            <a:r>
              <a:rPr lang="en-US" baseline="0" dirty="0">
                <a:latin typeface="Arial" charset="0"/>
              </a:rPr>
              <a:t>You’d rather have a smaller amount that is guaranteed.</a:t>
            </a:r>
          </a:p>
          <a:p>
            <a:endParaRPr lang="en-US" baseline="0" dirty="0">
              <a:latin typeface="Arial" charset="0"/>
            </a:endParaRPr>
          </a:p>
          <a:p>
            <a:r>
              <a:rPr lang="en-US" baseline="0" dirty="0">
                <a:latin typeface="Arial" charset="0"/>
              </a:rPr>
              <a:t>How many of you would like a million dollars?</a:t>
            </a:r>
          </a:p>
          <a:p>
            <a:r>
              <a:rPr lang="en-US" baseline="0" dirty="0">
                <a:latin typeface="Arial" charset="0"/>
              </a:rPr>
              <a:t>How many of you would like a billion dollars?  How much more?  1000x more?  Maybe not?</a:t>
            </a:r>
          </a:p>
          <a:p>
            <a:r>
              <a:rPr lang="en-US" baseline="0" dirty="0">
                <a:latin typeface="Arial" charset="0"/>
              </a:rPr>
              <a:t>Let’s say I gave you a billion.  Now how much do you want a million?  Not much.</a:t>
            </a:r>
          </a:p>
          <a:p>
            <a:r>
              <a:rPr lang="en-US" baseline="0" dirty="0">
                <a:latin typeface="Arial" charset="0"/>
              </a:rPr>
              <a:t>Diminishing returns. I’m told after your first billion, your second billion has less utility.</a:t>
            </a:r>
          </a:p>
          <a:p>
            <a:r>
              <a:rPr lang="en-US" baseline="0" dirty="0">
                <a:latin typeface="Arial" charset="0"/>
              </a:rPr>
              <a:t>Same thing in the negative.  Once you’re $1b in debt, whatever, you’re too big.</a:t>
            </a:r>
            <a:endParaRPr lang="en-US" dirty="0">
              <a:latin typeface="Arial" charset="0"/>
            </a:endParaRPr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788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/>
          <p:nvPr/>
        </p:nvSpPr>
        <p:spPr>
          <a:xfrm>
            <a:off x="799850" y="852000"/>
            <a:ext cx="4244100" cy="996900"/>
          </a:xfrm>
          <a:prstGeom prst="rect">
            <a:avLst/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11"/>
          <p:cNvSpPr txBox="1"/>
          <p:nvPr/>
        </p:nvSpPr>
        <p:spPr>
          <a:xfrm>
            <a:off x="900898" y="952423"/>
            <a:ext cx="3882300" cy="11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30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sz="2300" i="0" u="none" strike="noStrike" cap="none">
                <a:latin typeface="Open Sans SemiBold"/>
                <a:ea typeface="Open Sans SemiBold"/>
                <a:cs typeface="Open Sans SemiBold"/>
                <a:sym typeface="Open Sans SemiBold"/>
              </a:rPr>
              <a:t>CIS 521:  </a:t>
            </a:r>
            <a:br>
              <a:rPr lang="en-US" sz="2300" i="0" u="none" strike="noStrike" cap="none"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-US" sz="2300" i="0" u="none" strike="noStrike" cap="none">
                <a:latin typeface="Open Sans SemiBold"/>
                <a:ea typeface="Open Sans SemiBold"/>
                <a:cs typeface="Open Sans SemiBold"/>
                <a:sym typeface="Open Sans SemiBold"/>
              </a:rPr>
              <a:t> ARTIFICIAL INTELLIGENCE </a:t>
            </a:r>
            <a:endParaRPr sz="1300" i="0" u="none" strike="noStrike" cap="none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8" name="Google Shape;18;p11"/>
          <p:cNvSpPr txBox="1"/>
          <p:nvPr/>
        </p:nvSpPr>
        <p:spPr>
          <a:xfrm>
            <a:off x="723650" y="4682587"/>
            <a:ext cx="675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Professor Chris Callison-Burch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" name="Google Shape;19;p11"/>
          <p:cNvPicPr preferRelativeResize="0"/>
          <p:nvPr/>
        </p:nvPicPr>
        <p:blipFill rotWithShape="1">
          <a:blip r:embed="rId2">
            <a:alphaModFix/>
          </a:blip>
          <a:srcRect l="11767" t="230" r="30886" b="-230"/>
          <a:stretch/>
        </p:blipFill>
        <p:spPr>
          <a:xfrm>
            <a:off x="6520550" y="0"/>
            <a:ext cx="5671450" cy="659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1"/>
          <p:cNvSpPr/>
          <p:nvPr/>
        </p:nvSpPr>
        <p:spPr>
          <a:xfrm>
            <a:off x="0" y="5915450"/>
            <a:ext cx="12192000" cy="942600"/>
          </a:xfrm>
          <a:prstGeom prst="rect">
            <a:avLst/>
          </a:prstGeom>
          <a:solidFill>
            <a:srgbClr val="37066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Google Shape;21;p11"/>
          <p:cNvPicPr preferRelativeResize="0"/>
          <p:nvPr/>
        </p:nvPicPr>
        <p:blipFill rotWithShape="1">
          <a:blip r:embed="rId3">
            <a:alphaModFix/>
          </a:blip>
          <a:srcRect r="-12321"/>
          <a:stretch/>
        </p:blipFill>
        <p:spPr>
          <a:xfrm>
            <a:off x="218075" y="6016887"/>
            <a:ext cx="2244059" cy="695625"/>
          </a:xfrm>
          <a:prstGeom prst="rect">
            <a:avLst/>
          </a:prstGeom>
          <a:noFill/>
          <a:ln>
            <a:noFill/>
          </a:ln>
          <a:effectLst>
            <a:outerShdw blurRad="985838" dist="28575" algn="bl" rotWithShape="0">
              <a:srgbClr val="000000">
                <a:alpha val="85880"/>
              </a:srgbClr>
            </a:outerShdw>
          </a:effectLst>
        </p:spPr>
      </p:pic>
      <p:pic>
        <p:nvPicPr>
          <p:cNvPr id="22" name="Google Shape;2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6596" y="3255529"/>
            <a:ext cx="2242775" cy="310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12"/>
          <p:cNvPicPr preferRelativeResize="0"/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156750" y="6547264"/>
            <a:ext cx="198120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2"/>
          <p:cNvSpPr txBox="1">
            <a:spLocks noGrp="1"/>
          </p:cNvSpPr>
          <p:nvPr>
            <p:ph type="body" idx="1"/>
          </p:nvPr>
        </p:nvSpPr>
        <p:spPr>
          <a:xfrm>
            <a:off x="399684" y="962027"/>
            <a:ext cx="10555288" cy="410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12"/>
          <p:cNvSpPr txBox="1"/>
          <p:nvPr/>
        </p:nvSpPr>
        <p:spPr>
          <a:xfrm>
            <a:off x="8290560" y="6486304"/>
            <a:ext cx="3858542" cy="371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None/>
            </a:pPr>
            <a:r>
              <a:rPr lang="en-US" sz="11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 CIS 550   |   Property of Penn Engineering   |   </a:t>
            </a:r>
            <a:fld id="{00000000-1234-1234-1234-123412341234}" type="slidenum">
              <a:rPr lang="en-US" sz="11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100" b="0" i="0" u="none" strike="noStrike" cap="none">
              <a:solidFill>
                <a:srgbClr val="8888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Google Shape;27;p12"/>
          <p:cNvSpPr txBox="1">
            <a:spLocks noGrp="1"/>
          </p:cNvSpPr>
          <p:nvPr>
            <p:ph type="body" idx="2"/>
          </p:nvPr>
        </p:nvSpPr>
        <p:spPr>
          <a:xfrm>
            <a:off x="394073" y="311152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0661"/>
              </a:buClr>
              <a:buSzPts val="3200"/>
              <a:buFont typeface="Open Sans"/>
              <a:buNone/>
              <a:defRPr sz="3200" b="1">
                <a:solidFill>
                  <a:srgbClr val="37066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▪"/>
              <a:defRPr b="1">
                <a:solidFill>
                  <a:srgbClr val="37066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o"/>
              <a:defRPr b="1">
                <a:solidFill>
                  <a:srgbClr val="37066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▪"/>
              <a:defRPr b="1">
                <a:solidFill>
                  <a:srgbClr val="37066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" name="Google Shape;28;p12"/>
          <p:cNvSpPr/>
          <p:nvPr/>
        </p:nvSpPr>
        <p:spPr>
          <a:xfrm>
            <a:off x="0" y="6486300"/>
            <a:ext cx="12192000" cy="371700"/>
          </a:xfrm>
          <a:prstGeom prst="rect">
            <a:avLst/>
          </a:prstGeom>
          <a:solidFill>
            <a:srgbClr val="37066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Google Shape;2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875" y="6501549"/>
            <a:ext cx="1780175" cy="34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3"/>
          <p:cNvSpPr/>
          <p:nvPr/>
        </p:nvSpPr>
        <p:spPr>
          <a:xfrm>
            <a:off x="11603919" y="3993859"/>
            <a:ext cx="590694" cy="20290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" name="Google Shape;32;p13"/>
          <p:cNvPicPr preferRelativeResize="0"/>
          <p:nvPr/>
        </p:nvPicPr>
        <p:blipFill rotWithShape="1">
          <a:blip r:embed="rId2">
            <a:alphaModFix/>
          </a:blip>
          <a:srcRect l="62741" t="1558" r="29813" b="8596"/>
          <a:stretch/>
        </p:blipFill>
        <p:spPr>
          <a:xfrm>
            <a:off x="11603919" y="-1"/>
            <a:ext cx="588081" cy="3993859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3"/>
          <p:cNvSpPr txBox="1"/>
          <p:nvPr/>
        </p:nvSpPr>
        <p:spPr>
          <a:xfrm>
            <a:off x="8290560" y="6486304"/>
            <a:ext cx="3858542" cy="371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None/>
            </a:pPr>
            <a:r>
              <a:rPr lang="en-US" sz="11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 CIS 550   |   Property of Penn Engineering   |   </a:t>
            </a:r>
            <a:fld id="{00000000-1234-1234-1234-123412341234}" type="slidenum">
              <a:rPr lang="en-US" sz="11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100" b="0" i="0" u="none" strike="noStrike" cap="none">
              <a:solidFill>
                <a:srgbClr val="8888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Google Shape;34;p13"/>
          <p:cNvSpPr txBox="1">
            <a:spLocks noGrp="1"/>
          </p:cNvSpPr>
          <p:nvPr>
            <p:ph type="body" idx="1"/>
          </p:nvPr>
        </p:nvSpPr>
        <p:spPr>
          <a:xfrm>
            <a:off x="394073" y="311152"/>
            <a:ext cx="10555287" cy="65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4"/>
          <p:cNvSpPr/>
          <p:nvPr/>
        </p:nvSpPr>
        <p:spPr>
          <a:xfrm>
            <a:off x="11603919" y="3993859"/>
            <a:ext cx="590694" cy="20290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14"/>
          <p:cNvSpPr txBox="1">
            <a:spLocks noGrp="1"/>
          </p:cNvSpPr>
          <p:nvPr>
            <p:ph type="body" idx="1"/>
          </p:nvPr>
        </p:nvSpPr>
        <p:spPr>
          <a:xfrm>
            <a:off x="399684" y="1416050"/>
            <a:ext cx="4823751" cy="410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8" name="Google Shape;38;p14"/>
          <p:cNvPicPr preferRelativeResize="0"/>
          <p:nvPr/>
        </p:nvPicPr>
        <p:blipFill rotWithShape="1">
          <a:blip r:embed="rId2">
            <a:alphaModFix/>
          </a:blip>
          <a:srcRect l="62741" t="1558" r="29813" b="8596"/>
          <a:stretch/>
        </p:blipFill>
        <p:spPr>
          <a:xfrm>
            <a:off x="11603919" y="-1"/>
            <a:ext cx="588081" cy="399385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4"/>
          <p:cNvSpPr txBox="1">
            <a:spLocks noGrp="1"/>
          </p:cNvSpPr>
          <p:nvPr>
            <p:ph type="body" idx="2"/>
          </p:nvPr>
        </p:nvSpPr>
        <p:spPr>
          <a:xfrm>
            <a:off x="394073" y="615950"/>
            <a:ext cx="10608889" cy="65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>
            <a:spLocks noGrp="1"/>
          </p:cNvSpPr>
          <p:nvPr>
            <p:ph type="pic" idx="3"/>
          </p:nvPr>
        </p:nvSpPr>
        <p:spPr>
          <a:xfrm>
            <a:off x="5629275" y="1416050"/>
            <a:ext cx="5373688" cy="410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Char char="o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1" name="Google Shape;41;p14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156750" y="6547264"/>
            <a:ext cx="198120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4"/>
          <p:cNvSpPr txBox="1"/>
          <p:nvPr/>
        </p:nvSpPr>
        <p:spPr>
          <a:xfrm>
            <a:off x="8290560" y="6486304"/>
            <a:ext cx="3858542" cy="371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None/>
            </a:pPr>
            <a:r>
              <a:rPr lang="en-US" sz="11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 CIS 550   |   Property of Penn Engineering   |   </a:t>
            </a:r>
            <a:fld id="{00000000-1234-1234-1234-123412341234}" type="slidenum">
              <a:rPr lang="en-US" sz="11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100" b="0" i="0" u="none" strike="noStrike" cap="none">
              <a:solidFill>
                <a:srgbClr val="8888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Open Sans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Char char="o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1.jp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7.png"/><Relationship Id="rId4" Type="http://schemas.openxmlformats.org/officeDocument/2006/relationships/image" Target="../media/image1.jp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Relationship Id="rId6" Type="http://schemas.openxmlformats.org/officeDocument/2006/relationships/image" Target="../media/image30.png"/><Relationship Id="rId5" Type="http://schemas.openxmlformats.org/officeDocument/2006/relationships/image" Target="../media/image1.jpg"/><Relationship Id="rId4" Type="http://schemas.openxmlformats.org/officeDocument/2006/relationships/image" Target="../media/image2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.jp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1.jp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0.wmf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7.png"/><Relationship Id="rId4" Type="http://schemas.openxmlformats.org/officeDocument/2006/relationships/image" Target="../media/image1.jp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wmf"/><Relationship Id="rId5" Type="http://schemas.openxmlformats.org/officeDocument/2006/relationships/image" Target="../media/image42.pn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 txBox="1">
            <a:spLocks noGrp="1"/>
          </p:cNvSpPr>
          <p:nvPr>
            <p:ph type="body" idx="4294967295"/>
          </p:nvPr>
        </p:nvSpPr>
        <p:spPr>
          <a:xfrm>
            <a:off x="699771" y="2286701"/>
            <a:ext cx="5153100" cy="1771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5900" b="1" dirty="0" err="1">
                <a:solidFill>
                  <a:srgbClr val="370661"/>
                </a:solidFill>
              </a:rPr>
              <a:t>Expectimax</a:t>
            </a:r>
            <a:r>
              <a:rPr lang="en-US" sz="5900" b="1" dirty="0">
                <a:solidFill>
                  <a:srgbClr val="370661"/>
                </a:solidFill>
              </a:rPr>
              <a:t> and Utilities</a:t>
            </a:r>
            <a:endParaRPr sz="5900" b="1" dirty="0">
              <a:solidFill>
                <a:srgbClr val="37066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8DDFE9-93AF-48F0-822A-036FEF3F1AD4}"/>
              </a:ext>
            </a:extLst>
          </p:cNvPr>
          <p:cNvSpPr/>
          <p:nvPr/>
        </p:nvSpPr>
        <p:spPr>
          <a:xfrm>
            <a:off x="1024889" y="5439458"/>
            <a:ext cx="373961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5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Many of today’s slides are courtesy of Dan Klein and Pieter </a:t>
            </a:r>
            <a:r>
              <a:rPr lang="en-US" sz="105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Abbeel</a:t>
            </a:r>
            <a:r>
              <a:rPr lang="en-US" sz="105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of University of California, Berkeley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5518595" y="3666357"/>
            <a:ext cx="6477003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9C2D59-9E92-CF4E-9236-85AA2AEBC004}"/>
              </a:ext>
            </a:extLst>
          </p:cNvPr>
          <p:cNvSpPr/>
          <p:nvPr/>
        </p:nvSpPr>
        <p:spPr>
          <a:xfrm>
            <a:off x="5222345" y="1149868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  <a:endParaRPr lang="en-US" dirty="0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52772522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/>
              <a:t>Example: Insurance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Google Shape;64;p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99676" y="1299625"/>
                <a:ext cx="5989744" cy="457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b="1" dirty="0"/>
                  <a:t>Consider the lottery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CC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1" i="1" smtClean="0">
                        <a:solidFill>
                          <a:srgbClr val="CC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solidFill>
                          <a:srgbClr val="CC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solidFill>
                          <a:srgbClr val="CC000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solidFill>
                          <a:srgbClr val="CC0000"/>
                        </a:solidFill>
                        <a:latin typeface="Cambria Math" panose="02040503050406030204" pitchFamily="18" charset="0"/>
                      </a:rPr>
                      <m:t>, $</m:t>
                    </m:r>
                    <m:r>
                      <a:rPr lang="en-US" b="1" i="1" smtClean="0">
                        <a:solidFill>
                          <a:srgbClr val="CC0000"/>
                        </a:solidFill>
                        <a:latin typeface="Cambria Math" panose="02040503050406030204" pitchFamily="18" charset="0"/>
                      </a:rPr>
                      <m:t>𝟏𝟎𝟎𝟎</m:t>
                    </m:r>
                    <m:r>
                      <a:rPr lang="en-US" b="1" i="1" smtClean="0">
                        <a:solidFill>
                          <a:srgbClr val="CC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1" i="1" smtClean="0">
                        <a:solidFill>
                          <a:srgbClr val="CC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solidFill>
                          <a:srgbClr val="CC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solidFill>
                          <a:srgbClr val="CC000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solidFill>
                          <a:srgbClr val="CC0000"/>
                        </a:solidFill>
                        <a:latin typeface="Cambria Math" panose="02040503050406030204" pitchFamily="18" charset="0"/>
                      </a:rPr>
                      <m:t>, $</m:t>
                    </m:r>
                    <m:r>
                      <a:rPr lang="en-US" b="1" i="1" smtClean="0">
                        <a:solidFill>
                          <a:srgbClr val="CC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solidFill>
                          <a:srgbClr val="CC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b="1" dirty="0"/>
              </a:p>
              <a:p>
                <a:pPr lvl="1">
                  <a:lnSpc>
                    <a:spcPct val="100000"/>
                  </a:lnSpc>
                  <a:spcBef>
                    <a:spcPts val="1000"/>
                  </a:spcBef>
                </a:pPr>
                <a:r>
                  <a:rPr lang="en-US" sz="1600" dirty="0"/>
                  <a:t>What is its </a:t>
                </a:r>
                <a:r>
                  <a:rPr lang="en-US" sz="1600" dirty="0">
                    <a:solidFill>
                      <a:srgbClr val="CC0000"/>
                    </a:solidFill>
                  </a:rPr>
                  <a:t>expected monetary value</a:t>
                </a:r>
                <a:r>
                  <a:rPr lang="en-US" sz="1600" dirty="0"/>
                  <a:t>?  ($500)</a:t>
                </a:r>
              </a:p>
              <a:p>
                <a:pPr lvl="1">
                  <a:lnSpc>
                    <a:spcPct val="100000"/>
                  </a:lnSpc>
                  <a:spcBef>
                    <a:spcPts val="1000"/>
                  </a:spcBef>
                </a:pPr>
                <a:r>
                  <a:rPr lang="en-US" sz="1600" dirty="0"/>
                  <a:t>What is its </a:t>
                </a:r>
                <a:r>
                  <a:rPr lang="en-US" sz="1600" dirty="0">
                    <a:solidFill>
                      <a:srgbClr val="CC0000"/>
                    </a:solidFill>
                  </a:rPr>
                  <a:t>certainty equivalent</a:t>
                </a:r>
                <a:r>
                  <a:rPr lang="en-US" sz="1600" dirty="0"/>
                  <a:t>?</a:t>
                </a:r>
              </a:p>
              <a:p>
                <a:pPr lvl="2">
                  <a:lnSpc>
                    <a:spcPct val="100000"/>
                  </a:lnSpc>
                  <a:spcBef>
                    <a:spcPts val="1000"/>
                  </a:spcBef>
                </a:pPr>
                <a:r>
                  <a:rPr lang="en-US" sz="1400" dirty="0"/>
                  <a:t>Monetary value acceptable in lieu of lottery</a:t>
                </a:r>
              </a:p>
              <a:p>
                <a:pPr lvl="2">
                  <a:lnSpc>
                    <a:spcPct val="100000"/>
                  </a:lnSpc>
                  <a:spcBef>
                    <a:spcPts val="1000"/>
                  </a:spcBef>
                </a:pPr>
                <a:r>
                  <a:rPr lang="en-US" sz="1400" dirty="0"/>
                  <a:t>$400 for most people</a:t>
                </a:r>
              </a:p>
              <a:p>
                <a:pPr lvl="1">
                  <a:lnSpc>
                    <a:spcPct val="100000"/>
                  </a:lnSpc>
                  <a:spcBef>
                    <a:spcPts val="1000"/>
                  </a:spcBef>
                </a:pPr>
                <a:r>
                  <a:rPr lang="en-US" sz="1600" dirty="0"/>
                  <a:t>Difference of $100 is the </a:t>
                </a:r>
                <a:r>
                  <a:rPr lang="en-US" sz="1600" dirty="0">
                    <a:solidFill>
                      <a:srgbClr val="CC0000"/>
                    </a:solidFill>
                  </a:rPr>
                  <a:t>insurance premium</a:t>
                </a:r>
              </a:p>
              <a:p>
                <a:pPr lvl="2">
                  <a:lnSpc>
                    <a:spcPct val="100000"/>
                  </a:lnSpc>
                  <a:spcBef>
                    <a:spcPts val="1000"/>
                  </a:spcBef>
                </a:pPr>
                <a:r>
                  <a:rPr lang="en-US" sz="1400" dirty="0"/>
                  <a:t>There’s an insurance industry because people will pay to reduce their risk</a:t>
                </a:r>
              </a:p>
              <a:p>
                <a:pPr lvl="2">
                  <a:lnSpc>
                    <a:spcPct val="100000"/>
                  </a:lnSpc>
                  <a:spcBef>
                    <a:spcPts val="1000"/>
                  </a:spcBef>
                </a:pPr>
                <a:r>
                  <a:rPr lang="en-US" sz="1400" dirty="0"/>
                  <a:t>If everyone were risk-neutral, no insurance needed!</a:t>
                </a:r>
              </a:p>
              <a:p>
                <a:pPr lvl="1">
                  <a:lnSpc>
                    <a:spcPct val="100000"/>
                  </a:lnSpc>
                  <a:spcBef>
                    <a:spcPts val="1000"/>
                  </a:spcBef>
                </a:pPr>
                <a:r>
                  <a:rPr lang="en-US" sz="1600" dirty="0"/>
                  <a:t>It’s win-win: you’d rather have the $400 and the insurance company would rather have the lottery (their utility curve is linear and they have many lotteries)</a:t>
                </a:r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  <a:p>
                <a:pPr marL="101600" indent="0" eaLnBrk="1" hangingPunct="1">
                  <a:lnSpc>
                    <a:spcPct val="100000"/>
                  </a:lnSpc>
                  <a:spcAft>
                    <a:spcPts val="1000"/>
                  </a:spcAft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64" name="Google Shape;64;p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99676" y="1299625"/>
                <a:ext cx="5989744" cy="4577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40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4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CBA97905-58BF-4F83-8F2A-C05FEBA6A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08451" y="1865802"/>
            <a:ext cx="4376442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54973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/>
              <a:t>Example: Human Rationality?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Google Shape;64;p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99675" y="1299625"/>
                <a:ext cx="5503820" cy="457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b="1" dirty="0"/>
                  <a:t>Famous example of Allais (1953)</a:t>
                </a:r>
                <a:endParaRPr lang="en-US" sz="2000" dirty="0">
                  <a:latin typeface="Calibri" pitchFamily="34" charset="0"/>
                </a:endParaRPr>
              </a:p>
              <a:p>
                <a:pPr lvl="1">
                  <a:lnSpc>
                    <a:spcPct val="80000"/>
                  </a:lnSpc>
                </a:pPr>
                <a:r>
                  <a:rPr lang="en-US" dirty="0"/>
                  <a:t>A: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[0.8, $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4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  0.2 $0]</m:t>
                    </m:r>
                  </m:oMath>
                </a14:m>
                <a:endParaRPr lang="en-US" dirty="0"/>
              </a:p>
              <a:p>
                <a:pPr lvl="1">
                  <a:lnSpc>
                    <a:spcPct val="80000"/>
                  </a:lnSpc>
                </a:pPr>
                <a:r>
                  <a:rPr lang="en-US" dirty="0"/>
                  <a:t>B: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[1.0, $3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  0.0, $0]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dirty="0"/>
                  <a:t>C: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[0.2, $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4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  0.8, $0]</m:t>
                    </m:r>
                  </m:oMath>
                </a14:m>
                <a:endParaRPr lang="en-US" dirty="0"/>
              </a:p>
              <a:p>
                <a:pPr lvl="1">
                  <a:lnSpc>
                    <a:spcPct val="80000"/>
                  </a:lnSpc>
                </a:pPr>
                <a:r>
                  <a:rPr lang="en-US" dirty="0"/>
                  <a:t>D: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[0.2, $3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  0.75, $0]</m:t>
                    </m:r>
                  </m:oMath>
                </a14:m>
                <a:endParaRPr lang="en-US" dirty="0"/>
              </a:p>
              <a:p>
                <a:pPr lvl="2">
                  <a:lnSpc>
                    <a:spcPct val="80000"/>
                  </a:lnSpc>
                </a:pPr>
                <a:endParaRPr lang="en-US" dirty="0"/>
              </a:p>
              <a:p>
                <a:pPr>
                  <a:lnSpc>
                    <a:spcPct val="80000"/>
                  </a:lnSpc>
                </a:pPr>
                <a:r>
                  <a:rPr lang="en-US" b="1" dirty="0"/>
                  <a:t>Most people prefer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b="1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lvl="2">
                  <a:lnSpc>
                    <a:spcPct val="80000"/>
                  </a:lnSpc>
                </a:pPr>
                <a:endParaRPr lang="en-US" dirty="0"/>
              </a:p>
              <a:p>
                <a:pPr>
                  <a:lnSpc>
                    <a:spcPct val="80000"/>
                  </a:lnSpc>
                </a:pPr>
                <a:r>
                  <a:rPr lang="en-US" b="1" dirty="0"/>
                  <a:t>But 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𝑼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$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b="1" dirty="0"/>
                  <a:t>, then</a:t>
                </a:r>
              </a:p>
              <a:p>
                <a:pPr lvl="1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⟹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$3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&gt;0.8⋅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($4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ym typeface="Symbol" pitchFamily="18" charset="2"/>
                </a:endParaRPr>
              </a:p>
              <a:p>
                <a:pPr lvl="1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⟹ 0.8⋅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$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($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64" name="Google Shape;64;p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99675" y="1299625"/>
                <a:ext cx="5503820" cy="4577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400"/>
            </a:pP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41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4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53D35233-F1F0-4BF3-9FF2-77A1ED3FE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2083141"/>
            <a:ext cx="2184797" cy="30103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967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0" y="3605421"/>
            <a:ext cx="624602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9C2D59-9E92-CF4E-9236-85AA2AEBC004}"/>
              </a:ext>
            </a:extLst>
          </p:cNvPr>
          <p:cNvSpPr/>
          <p:nvPr/>
        </p:nvSpPr>
        <p:spPr>
          <a:xfrm>
            <a:off x="5222345" y="1149868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  <a:endParaRPr lang="en-US" dirty="0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E8854C2-E340-9843-B178-8C80A81123C6}"/>
              </a:ext>
            </a:extLst>
          </p:cNvPr>
          <p:cNvSpPr/>
          <p:nvPr/>
        </p:nvSpPr>
        <p:spPr>
          <a:xfrm>
            <a:off x="2857498" y="2080279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842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0" y="3605421"/>
            <a:ext cx="624602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9C2D59-9E92-CF4E-9236-85AA2AEBC004}"/>
              </a:ext>
            </a:extLst>
          </p:cNvPr>
          <p:cNvSpPr/>
          <p:nvPr/>
        </p:nvSpPr>
        <p:spPr>
          <a:xfrm>
            <a:off x="5222345" y="1149868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  <a:endParaRPr lang="en-US" dirty="0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E8854C2-E340-9843-B178-8C80A81123C6}"/>
              </a:ext>
            </a:extLst>
          </p:cNvPr>
          <p:cNvSpPr/>
          <p:nvPr/>
        </p:nvSpPr>
        <p:spPr>
          <a:xfrm>
            <a:off x="2857498" y="2080279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  <a:endParaRPr lang="en-US" dirty="0"/>
          </a:p>
        </p:txBody>
      </p: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697535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b="1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0" y="3605421"/>
            <a:ext cx="624602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9C2D59-9E92-CF4E-9236-85AA2AEBC004}"/>
              </a:ext>
            </a:extLst>
          </p:cNvPr>
          <p:cNvSpPr/>
          <p:nvPr/>
        </p:nvSpPr>
        <p:spPr>
          <a:xfrm>
            <a:off x="5222345" y="1149868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  <a:endParaRPr lang="en-US" dirty="0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E8854C2-E340-9843-B178-8C80A81123C6}"/>
              </a:ext>
            </a:extLst>
          </p:cNvPr>
          <p:cNvSpPr/>
          <p:nvPr/>
        </p:nvSpPr>
        <p:spPr>
          <a:xfrm>
            <a:off x="2857498" y="2080279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  <a:endParaRPr lang="en-US" dirty="0"/>
          </a:p>
        </p:txBody>
      </p: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60678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b="1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</a:t>
            </a:r>
            <a:r>
              <a:rPr lang="en-US" sz="1800" b="1" dirty="0">
                <a:latin typeface="Roboto Mono" panose="020B0604020202020204" charset="0"/>
                <a:ea typeface="Roboto Mono" panose="020B0604020202020204" charset="0"/>
              </a:rPr>
              <a:t>return the state’s utility</a:t>
            </a:r>
            <a:endParaRPr lang="en-US" sz="1800" b="1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6246020" y="3605421"/>
            <a:ext cx="624602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9C2D59-9E92-CF4E-9236-85AA2AEBC004}"/>
              </a:ext>
            </a:extLst>
          </p:cNvPr>
          <p:cNvSpPr/>
          <p:nvPr/>
        </p:nvSpPr>
        <p:spPr>
          <a:xfrm>
            <a:off x="5222345" y="1149868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  <a:endParaRPr lang="en-US" dirty="0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E8854C2-E340-9843-B178-8C80A81123C6}"/>
              </a:ext>
            </a:extLst>
          </p:cNvPr>
          <p:cNvSpPr/>
          <p:nvPr/>
        </p:nvSpPr>
        <p:spPr>
          <a:xfrm>
            <a:off x="2857498" y="2080279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  <a:endParaRPr lang="en-US" dirty="0"/>
          </a:p>
        </p:txBody>
      </p: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28281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b="1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9150" y="3560429"/>
            <a:ext cx="62368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9C2D59-9E92-CF4E-9236-85AA2AEBC004}"/>
              </a:ext>
            </a:extLst>
          </p:cNvPr>
          <p:cNvSpPr/>
          <p:nvPr/>
        </p:nvSpPr>
        <p:spPr>
          <a:xfrm>
            <a:off x="5222345" y="1149868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  <a:endParaRPr lang="en-US" dirty="0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58836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b="1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b="1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b="1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6246020" y="3605421"/>
            <a:ext cx="624602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9C2D59-9E92-CF4E-9236-85AA2AEBC004}"/>
              </a:ext>
            </a:extLst>
          </p:cNvPr>
          <p:cNvSpPr/>
          <p:nvPr/>
        </p:nvSpPr>
        <p:spPr>
          <a:xfrm>
            <a:off x="5222345" y="1149868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  <a:endParaRPr lang="en-US" dirty="0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FD9AB447-163D-134A-A120-8DADA67CC130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03511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b="1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9150" y="3560429"/>
            <a:ext cx="62368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9C2D59-9E92-CF4E-9236-85AA2AEBC004}"/>
              </a:ext>
            </a:extLst>
          </p:cNvPr>
          <p:cNvSpPr/>
          <p:nvPr/>
        </p:nvSpPr>
        <p:spPr>
          <a:xfrm>
            <a:off x="5222345" y="1149868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  <a:endParaRPr lang="en-US" dirty="0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29162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b="1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b="1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b="1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6246020" y="3605421"/>
            <a:ext cx="624602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9C2D59-9E92-CF4E-9236-85AA2AEBC004}"/>
              </a:ext>
            </a:extLst>
          </p:cNvPr>
          <p:cNvSpPr/>
          <p:nvPr/>
        </p:nvSpPr>
        <p:spPr>
          <a:xfrm>
            <a:off x="5222345" y="1149868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  <a:endParaRPr lang="en-US" dirty="0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FD9AB447-163D-134A-A120-8DADA67CC130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455642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b="1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9150" y="3560429"/>
            <a:ext cx="62368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9C2D59-9E92-CF4E-9236-85AA2AEBC004}"/>
              </a:ext>
            </a:extLst>
          </p:cNvPr>
          <p:cNvSpPr/>
          <p:nvPr/>
        </p:nvSpPr>
        <p:spPr>
          <a:xfrm>
            <a:off x="5222345" y="1149868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  <a:endParaRPr lang="en-US" dirty="0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28897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/>
              <a:t>Review: Adversarial Search (Minimax)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2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6803230" cy="45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eaLnBrk="1" hangingPunct="1"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Minimax search:</a:t>
            </a:r>
          </a:p>
          <a:p>
            <a:pPr lvl="1" eaLnBrk="1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dirty="0"/>
              <a:t>A state-space search tree</a:t>
            </a:r>
          </a:p>
          <a:p>
            <a:pPr lvl="1" eaLnBrk="1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dirty="0"/>
              <a:t>Players alternate turns</a:t>
            </a:r>
          </a:p>
          <a:p>
            <a:pPr lvl="1" eaLnBrk="1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dirty="0"/>
              <a:t>Compute each node’s </a:t>
            </a:r>
            <a:r>
              <a:rPr lang="en-US" dirty="0">
                <a:solidFill>
                  <a:srgbClr val="CC0000"/>
                </a:solidFill>
              </a:rPr>
              <a:t>minimax value: </a:t>
            </a:r>
            <a:r>
              <a:rPr lang="en-US" dirty="0"/>
              <a:t>the best achievable utility against a rational (optimal) adversary</a:t>
            </a: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2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D79FF4B1-C060-4633-B3AC-5CFD20675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7788" y="2269330"/>
            <a:ext cx="382638" cy="30611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8" name="AutoShape 5">
            <a:extLst>
              <a:ext uri="{FF2B5EF4-FFF2-40B4-BE49-F238E27FC236}">
                <a16:creationId xmlns:a16="http://schemas.microsoft.com/office/drawing/2014/main" id="{6AA9AD22-3EAD-4C58-98E7-2C824A418BBF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8374919" y="3073122"/>
            <a:ext cx="364479" cy="291583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C2090178-D877-403E-B2EE-9808C38E5803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9596648" y="3048604"/>
            <a:ext cx="353412" cy="282729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FA4BD47C-4D12-4E4B-94D7-1367D9D0C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7898" y="4044673"/>
            <a:ext cx="285750" cy="2286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93AD4F5A-3B7A-4B32-8343-505EE2E0A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2248" y="4044673"/>
            <a:ext cx="285750" cy="2286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BBB233E7-07EA-488A-8A56-E82112D98A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0898" y="4044673"/>
            <a:ext cx="285750" cy="2286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</a:t>
            </a: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FC4BCD80-86B3-46FE-8593-9AF7C9F5F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2398" y="4044673"/>
            <a:ext cx="285750" cy="2286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</a:t>
            </a:r>
          </a:p>
        </p:txBody>
      </p:sp>
      <p:cxnSp>
        <p:nvCxnSpPr>
          <p:cNvPr id="14" name="AutoShape 11">
            <a:extLst>
              <a:ext uri="{FF2B5EF4-FFF2-40B4-BE49-F238E27FC236}">
                <a16:creationId xmlns:a16="http://schemas.microsoft.com/office/drawing/2014/main" id="{A3507730-8B64-4E94-AEDB-A0C125143BEE}"/>
              </a:ext>
            </a:extLst>
          </p:cNvPr>
          <p:cNvCxnSpPr>
            <a:cxnSpLocks noChangeShapeType="1"/>
            <a:stCxn id="7" idx="3"/>
            <a:endCxn id="8" idx="3"/>
          </p:cNvCxnSpPr>
          <p:nvPr/>
        </p:nvCxnSpPr>
        <p:spPr bwMode="auto">
          <a:xfrm flipH="1">
            <a:off x="8557158" y="2575440"/>
            <a:ext cx="621949" cy="49768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5" name="AutoShape 12">
            <a:extLst>
              <a:ext uri="{FF2B5EF4-FFF2-40B4-BE49-F238E27FC236}">
                <a16:creationId xmlns:a16="http://schemas.microsoft.com/office/drawing/2014/main" id="{7873E38B-432D-40A5-AF2F-CE5E9AE2F142}"/>
              </a:ext>
            </a:extLst>
          </p:cNvPr>
          <p:cNvCxnSpPr>
            <a:cxnSpLocks noChangeShapeType="1"/>
            <a:stCxn id="7" idx="3"/>
            <a:endCxn id="9" idx="3"/>
          </p:cNvCxnSpPr>
          <p:nvPr/>
        </p:nvCxnSpPr>
        <p:spPr bwMode="auto">
          <a:xfrm>
            <a:off x="9179107" y="2575440"/>
            <a:ext cx="594247" cy="4731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" name="AutoShape 13">
            <a:extLst>
              <a:ext uri="{FF2B5EF4-FFF2-40B4-BE49-F238E27FC236}">
                <a16:creationId xmlns:a16="http://schemas.microsoft.com/office/drawing/2014/main" id="{F9B363AB-846F-4F25-AB4C-2207E040FFC0}"/>
              </a:ext>
            </a:extLst>
          </p:cNvPr>
          <p:cNvCxnSpPr>
            <a:cxnSpLocks noChangeShapeType="1"/>
            <a:stCxn id="8" idx="0"/>
            <a:endCxn id="10" idx="0"/>
          </p:cNvCxnSpPr>
          <p:nvPr/>
        </p:nvCxnSpPr>
        <p:spPr bwMode="auto">
          <a:xfrm flipH="1">
            <a:off x="8310773" y="3364705"/>
            <a:ext cx="246385" cy="6799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" name="AutoShape 14">
            <a:extLst>
              <a:ext uri="{FF2B5EF4-FFF2-40B4-BE49-F238E27FC236}">
                <a16:creationId xmlns:a16="http://schemas.microsoft.com/office/drawing/2014/main" id="{C4D26C79-AC17-4B82-98A6-0511AD4361B2}"/>
              </a:ext>
            </a:extLst>
          </p:cNvPr>
          <p:cNvCxnSpPr>
            <a:cxnSpLocks noChangeShapeType="1"/>
            <a:stCxn id="8" idx="0"/>
            <a:endCxn id="11" idx="0"/>
          </p:cNvCxnSpPr>
          <p:nvPr/>
        </p:nvCxnSpPr>
        <p:spPr bwMode="auto">
          <a:xfrm>
            <a:off x="8557158" y="3364705"/>
            <a:ext cx="267965" cy="6799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8" name="AutoShape 15">
            <a:extLst>
              <a:ext uri="{FF2B5EF4-FFF2-40B4-BE49-F238E27FC236}">
                <a16:creationId xmlns:a16="http://schemas.microsoft.com/office/drawing/2014/main" id="{55015467-73DA-40AD-90EB-DD3415FADB8C}"/>
              </a:ext>
            </a:extLst>
          </p:cNvPr>
          <p:cNvCxnSpPr>
            <a:cxnSpLocks noChangeShapeType="1"/>
            <a:stCxn id="9" idx="0"/>
            <a:endCxn id="12" idx="0"/>
          </p:cNvCxnSpPr>
          <p:nvPr/>
        </p:nvCxnSpPr>
        <p:spPr bwMode="auto">
          <a:xfrm flipH="1">
            <a:off x="9453773" y="3331333"/>
            <a:ext cx="319581" cy="71334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9" name="AutoShape 16">
            <a:extLst>
              <a:ext uri="{FF2B5EF4-FFF2-40B4-BE49-F238E27FC236}">
                <a16:creationId xmlns:a16="http://schemas.microsoft.com/office/drawing/2014/main" id="{4B9D4560-0696-4BE1-90DE-341CF27C7CE1}"/>
              </a:ext>
            </a:extLst>
          </p:cNvPr>
          <p:cNvCxnSpPr>
            <a:cxnSpLocks noChangeShapeType="1"/>
            <a:stCxn id="9" idx="0"/>
            <a:endCxn id="13" idx="0"/>
          </p:cNvCxnSpPr>
          <p:nvPr/>
        </p:nvCxnSpPr>
        <p:spPr bwMode="auto">
          <a:xfrm>
            <a:off x="9773354" y="3331333"/>
            <a:ext cx="251919" cy="71334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0" name="Text Box 17">
            <a:extLst>
              <a:ext uri="{FF2B5EF4-FFF2-40B4-BE49-F238E27FC236}">
                <a16:creationId xmlns:a16="http://schemas.microsoft.com/office/drawing/2014/main" id="{D77429CB-4C7B-4712-B7CD-DE1DD7B369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6617" y="2283025"/>
            <a:ext cx="691911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max</a:t>
            </a:r>
          </a:p>
        </p:txBody>
      </p:sp>
      <p:sp>
        <p:nvSpPr>
          <p:cNvPr id="21" name="Text Box 18">
            <a:extLst>
              <a:ext uri="{FF2B5EF4-FFF2-40B4-BE49-F238E27FC236}">
                <a16:creationId xmlns:a16="http://schemas.microsoft.com/office/drawing/2014/main" id="{EFAE3880-B179-41A8-956A-0486080B08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74218" y="2968825"/>
            <a:ext cx="63683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min</a:t>
            </a:r>
          </a:p>
        </p:txBody>
      </p:sp>
      <p:grpSp>
        <p:nvGrpSpPr>
          <p:cNvPr id="22" name="Group 25">
            <a:extLst>
              <a:ext uri="{FF2B5EF4-FFF2-40B4-BE49-F238E27FC236}">
                <a16:creationId xmlns:a16="http://schemas.microsoft.com/office/drawing/2014/main" id="{23397293-162C-444D-9FA4-B611E8F83169}"/>
              </a:ext>
            </a:extLst>
          </p:cNvPr>
          <p:cNvGrpSpPr>
            <a:grpSpLocks/>
          </p:cNvGrpSpPr>
          <p:nvPr/>
        </p:nvGrpSpPr>
        <p:grpSpPr bwMode="auto">
          <a:xfrm>
            <a:off x="8410600" y="3001026"/>
            <a:ext cx="1499291" cy="345113"/>
            <a:chOff x="5981800" y="3206115"/>
            <a:chExt cx="1998823" cy="460152"/>
          </a:xfrm>
        </p:grpSpPr>
        <p:sp>
          <p:nvSpPr>
            <p:cNvPr id="23" name="TextBox 19">
              <a:extLst>
                <a:ext uri="{FF2B5EF4-FFF2-40B4-BE49-F238E27FC236}">
                  <a16:creationId xmlns:a16="http://schemas.microsoft.com/office/drawing/2014/main" id="{98FB1707-5A2B-4BD5-8862-BD15D0E5DC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1800" y="3235380"/>
              <a:ext cx="393654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5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2</a:t>
              </a:r>
            </a:p>
          </p:txBody>
        </p:sp>
        <p:sp>
          <p:nvSpPr>
            <p:cNvPr id="24" name="TextBox 20">
              <a:extLst>
                <a:ext uri="{FF2B5EF4-FFF2-40B4-BE49-F238E27FC236}">
                  <a16:creationId xmlns:a16="http://schemas.microsoft.com/office/drawing/2014/main" id="{C52F4AB0-C059-4B70-9B85-2DB7DE5E33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08439" y="3206115"/>
              <a:ext cx="372184" cy="4308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5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5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E735B4E-69BA-410C-8712-E3019DE9E4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25881" y="2293185"/>
            <a:ext cx="3161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</a:t>
            </a:r>
          </a:p>
        </p:txBody>
      </p:sp>
      <p:grpSp>
        <p:nvGrpSpPr>
          <p:cNvPr id="26" name="Group 26">
            <a:extLst>
              <a:ext uri="{FF2B5EF4-FFF2-40B4-BE49-F238E27FC236}">
                <a16:creationId xmlns:a16="http://schemas.microsoft.com/office/drawing/2014/main" id="{E7207EC8-0566-4E6F-8108-CC4250C5FCF2}"/>
              </a:ext>
            </a:extLst>
          </p:cNvPr>
          <p:cNvGrpSpPr>
            <a:grpSpLocks/>
          </p:cNvGrpSpPr>
          <p:nvPr/>
        </p:nvGrpSpPr>
        <p:grpSpPr bwMode="auto">
          <a:xfrm>
            <a:off x="8053598" y="3873221"/>
            <a:ext cx="2286000" cy="1194065"/>
            <a:chOff x="5486400" y="4343400"/>
            <a:chExt cx="3048000" cy="1592334"/>
          </a:xfrm>
        </p:grpSpPr>
        <p:sp>
          <p:nvSpPr>
            <p:cNvPr id="27" name="Rounded Rectangle 22">
              <a:extLst>
                <a:ext uri="{FF2B5EF4-FFF2-40B4-BE49-F238E27FC236}">
                  <a16:creationId xmlns:a16="http://schemas.microsoft.com/office/drawing/2014/main" id="{EB135BD1-74DE-4195-BCE7-DE44201A48A9}"/>
                </a:ext>
              </a:extLst>
            </p:cNvPr>
            <p:cNvSpPr/>
            <p:nvPr/>
          </p:nvSpPr>
          <p:spPr>
            <a:xfrm>
              <a:off x="5486400" y="4343400"/>
              <a:ext cx="3048000" cy="762118"/>
            </a:xfrm>
            <a:prstGeom prst="round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28" name="Text Box 17">
              <a:extLst>
                <a:ext uri="{FF2B5EF4-FFF2-40B4-BE49-F238E27FC236}">
                  <a16:creationId xmlns:a16="http://schemas.microsoft.com/office/drawing/2014/main" id="{CE668196-36E0-4A55-967D-26B04CD8DB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6400" y="5073825"/>
              <a:ext cx="3048000" cy="8619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 b="1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Terminal values:</a:t>
              </a:r>
              <a:br>
                <a:rPr lang="en-US" sz="1800" b="1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</a:br>
              <a:r>
                <a:rPr lang="en-US" sz="1800" b="1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part of the game </a:t>
              </a:r>
            </a:p>
          </p:txBody>
        </p:sp>
      </p:grpSp>
      <p:grpSp>
        <p:nvGrpSpPr>
          <p:cNvPr id="29" name="Group 27">
            <a:extLst>
              <a:ext uri="{FF2B5EF4-FFF2-40B4-BE49-F238E27FC236}">
                <a16:creationId xmlns:a16="http://schemas.microsoft.com/office/drawing/2014/main" id="{097397CF-0A35-4913-94FB-A80B43830FEF}"/>
              </a:ext>
            </a:extLst>
          </p:cNvPr>
          <p:cNvGrpSpPr>
            <a:grpSpLocks/>
          </p:cNvGrpSpPr>
          <p:nvPr/>
        </p:nvGrpSpPr>
        <p:grpSpPr bwMode="auto">
          <a:xfrm>
            <a:off x="7822722" y="1524620"/>
            <a:ext cx="2804902" cy="1918789"/>
            <a:chOff x="5026165" y="2659728"/>
            <a:chExt cx="3739869" cy="2558385"/>
          </a:xfrm>
        </p:grpSpPr>
        <p:sp>
          <p:nvSpPr>
            <p:cNvPr id="30" name="Rounded Rectangle 28">
              <a:extLst>
                <a:ext uri="{FF2B5EF4-FFF2-40B4-BE49-F238E27FC236}">
                  <a16:creationId xmlns:a16="http://schemas.microsoft.com/office/drawing/2014/main" id="{FD600311-7FDE-46ED-B197-43AE1AA00A57}"/>
                </a:ext>
              </a:extLst>
            </p:cNvPr>
            <p:cNvSpPr/>
            <p:nvPr/>
          </p:nvSpPr>
          <p:spPr>
            <a:xfrm>
              <a:off x="5334000" y="3541713"/>
              <a:ext cx="3124200" cy="1676400"/>
            </a:xfrm>
            <a:prstGeom prst="round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31" name="Text Box 17">
              <a:extLst>
                <a:ext uri="{FF2B5EF4-FFF2-40B4-BE49-F238E27FC236}">
                  <a16:creationId xmlns:a16="http://schemas.microsoft.com/office/drawing/2014/main" id="{BA14CB79-063A-418F-93C2-3ACAFE5C32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6165" y="2659728"/>
              <a:ext cx="3739869" cy="8617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 b="1" dirty="0" err="1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Minimax</a:t>
              </a:r>
              <a:r>
                <a:rPr lang="en-US" sz="1800" b="1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 values:</a:t>
              </a:r>
              <a:br>
                <a:rPr lang="en-US" sz="1800" b="1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</a:br>
              <a:r>
                <a:rPr lang="en-US" sz="1800" b="1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computed recursively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9150" y="3560429"/>
            <a:ext cx="62368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9C2D59-9E92-CF4E-9236-85AA2AEBC004}"/>
              </a:ext>
            </a:extLst>
          </p:cNvPr>
          <p:cNvSpPr/>
          <p:nvPr/>
        </p:nvSpPr>
        <p:spPr>
          <a:xfrm>
            <a:off x="5222345" y="1149868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  <a:endParaRPr lang="en-US" dirty="0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364629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b="1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6246020" y="3605421"/>
            <a:ext cx="624602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FD9AB447-163D-134A-A120-8DADA67CC130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C384CC-86F7-1646-BCD7-E81F5FE29535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64699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b="1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6246020" y="3605421"/>
            <a:ext cx="624602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FD9AB447-163D-134A-A120-8DADA67CC130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C384CC-86F7-1646-BCD7-E81F5FE29535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67195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9150" y="3560429"/>
            <a:ext cx="62368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F67712-4945-4142-82B2-FAC149395C3A}"/>
              </a:ext>
            </a:extLst>
          </p:cNvPr>
          <p:cNvSpPr/>
          <p:nvPr/>
        </p:nvSpPr>
        <p:spPr>
          <a:xfrm>
            <a:off x="5143491" y="2091433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243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9150" y="3560429"/>
            <a:ext cx="62368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F67712-4945-4142-82B2-FAC149395C3A}"/>
              </a:ext>
            </a:extLst>
          </p:cNvPr>
          <p:cNvSpPr/>
          <p:nvPr/>
        </p:nvSpPr>
        <p:spPr>
          <a:xfrm>
            <a:off x="5143491" y="2091433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  <a:endParaRPr lang="en-US" dirty="0"/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357869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b="1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9150" y="3560429"/>
            <a:ext cx="62368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F67712-4945-4142-82B2-FAC149395C3A}"/>
              </a:ext>
            </a:extLst>
          </p:cNvPr>
          <p:cNvSpPr/>
          <p:nvPr/>
        </p:nvSpPr>
        <p:spPr>
          <a:xfrm>
            <a:off x="5143491" y="2091433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  <a:endParaRPr lang="en-US" dirty="0"/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706477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b="1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b="1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b="1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6246020" y="3654956"/>
            <a:ext cx="58567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F67712-4945-4142-82B2-FAC149395C3A}"/>
              </a:ext>
            </a:extLst>
          </p:cNvPr>
          <p:cNvSpPr/>
          <p:nvPr/>
        </p:nvSpPr>
        <p:spPr>
          <a:xfrm>
            <a:off x="5143491" y="2091433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  <a:endParaRPr lang="en-US" dirty="0"/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125321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b="1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-353700" y="3653883"/>
            <a:ext cx="58567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99ACAE2-F929-7448-A38F-14468F5203FF}"/>
              </a:ext>
            </a:extLst>
          </p:cNvPr>
          <p:cNvSpPr/>
          <p:nvPr/>
        </p:nvSpPr>
        <p:spPr>
          <a:xfrm>
            <a:off x="5312644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59907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b="1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b="1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b="1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6251734" y="3617630"/>
            <a:ext cx="58567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</a:t>
            </a: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99ACAE2-F929-7448-A38F-14468F5203FF}"/>
              </a:ext>
            </a:extLst>
          </p:cNvPr>
          <p:cNvSpPr/>
          <p:nvPr/>
        </p:nvSpPr>
        <p:spPr>
          <a:xfrm>
            <a:off x="5312644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61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b="1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-353700" y="3653883"/>
            <a:ext cx="58567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</a:t>
            </a: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99ACAE2-F929-7448-A38F-14468F5203FF}"/>
              </a:ext>
            </a:extLst>
          </p:cNvPr>
          <p:cNvSpPr/>
          <p:nvPr/>
        </p:nvSpPr>
        <p:spPr>
          <a:xfrm>
            <a:off x="5312644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930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/>
              <a:t>Review: Minimax Implementation</a:t>
            </a:r>
            <a:endParaRPr lang="en-US"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3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Rounded Rectangle 58">
            <a:extLst>
              <a:ext uri="{FF2B5EF4-FFF2-40B4-BE49-F238E27FC236}">
                <a16:creationId xmlns:a16="http://schemas.microsoft.com/office/drawing/2014/main" id="{F5F5D1B4-FBDD-4EDB-A546-AD62CDB89CEE}"/>
              </a:ext>
            </a:extLst>
          </p:cNvPr>
          <p:cNvSpPr/>
          <p:nvPr/>
        </p:nvSpPr>
        <p:spPr>
          <a:xfrm>
            <a:off x="145371" y="2343947"/>
            <a:ext cx="5262559" cy="2169928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D1DAF21-BE23-41FD-A9D1-CE90A622CC82}"/>
              </a:ext>
            </a:extLst>
          </p:cNvPr>
          <p:cNvSpPr txBox="1">
            <a:spLocks/>
          </p:cNvSpPr>
          <p:nvPr/>
        </p:nvSpPr>
        <p:spPr bwMode="auto">
          <a:xfrm>
            <a:off x="177122" y="2343946"/>
            <a:ext cx="5262560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21" name="Left-Right Arrow 62">
            <a:extLst>
              <a:ext uri="{FF2B5EF4-FFF2-40B4-BE49-F238E27FC236}">
                <a16:creationId xmlns:a16="http://schemas.microsoft.com/office/drawing/2014/main" id="{EEE7236B-098D-4279-BA33-D8A5275E43A7}"/>
              </a:ext>
            </a:extLst>
          </p:cNvPr>
          <p:cNvSpPr/>
          <p:nvPr/>
        </p:nvSpPr>
        <p:spPr>
          <a:xfrm>
            <a:off x="5422222" y="3159922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Rounded Rectangle 59">
            <a:extLst>
              <a:ext uri="{FF2B5EF4-FFF2-40B4-BE49-F238E27FC236}">
                <a16:creationId xmlns:a16="http://schemas.microsoft.com/office/drawing/2014/main" id="{4A8ED793-CB04-4139-BB3E-B2DF93762E48}"/>
              </a:ext>
            </a:extLst>
          </p:cNvPr>
          <p:cNvSpPr/>
          <p:nvPr/>
        </p:nvSpPr>
        <p:spPr>
          <a:xfrm>
            <a:off x="6184221" y="2362997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6E08DF2-1385-42BA-8A65-330FA74EC249}"/>
              </a:ext>
            </a:extLst>
          </p:cNvPr>
          <p:cNvSpPr txBox="1">
            <a:spLocks/>
          </p:cNvSpPr>
          <p:nvPr/>
        </p:nvSpPr>
        <p:spPr bwMode="auto">
          <a:xfrm>
            <a:off x="6241372" y="2566197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</p:spTree>
    <p:extLst>
      <p:ext uri="{BB962C8B-B14F-4D97-AF65-F5344CB8AC3E}">
        <p14:creationId xmlns:p14="http://schemas.microsoft.com/office/powerpoint/2010/main" val="2480673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b="1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b="1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b="1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6251734" y="3617630"/>
            <a:ext cx="58567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</a:t>
            </a: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</a:t>
            </a: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99ACAE2-F929-7448-A38F-14468F5203FF}"/>
              </a:ext>
            </a:extLst>
          </p:cNvPr>
          <p:cNvSpPr/>
          <p:nvPr/>
        </p:nvSpPr>
        <p:spPr>
          <a:xfrm>
            <a:off x="5312644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0461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b="1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-353700" y="3653883"/>
            <a:ext cx="58567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</a:t>
            </a: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</a:t>
            </a: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99ACAE2-F929-7448-A38F-14468F5203FF}"/>
              </a:ext>
            </a:extLst>
          </p:cNvPr>
          <p:cNvSpPr/>
          <p:nvPr/>
        </p:nvSpPr>
        <p:spPr>
          <a:xfrm>
            <a:off x="5312644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502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-353700" y="3653883"/>
            <a:ext cx="58567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</a:t>
            </a: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</a:t>
            </a: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99ACAE2-F929-7448-A38F-14468F5203FF}"/>
              </a:ext>
            </a:extLst>
          </p:cNvPr>
          <p:cNvSpPr/>
          <p:nvPr/>
        </p:nvSpPr>
        <p:spPr>
          <a:xfrm>
            <a:off x="5312644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987129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b="1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6251734" y="3617630"/>
            <a:ext cx="58567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</a:t>
            </a: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</a:t>
            </a: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99ACAE2-F929-7448-A38F-14468F5203FF}"/>
              </a:ext>
            </a:extLst>
          </p:cNvPr>
          <p:cNvSpPr/>
          <p:nvPr/>
        </p:nvSpPr>
        <p:spPr>
          <a:xfrm>
            <a:off x="5312644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032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-353700" y="3653883"/>
            <a:ext cx="58567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</a:t>
            </a: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</a:t>
            </a: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99ACAE2-F929-7448-A38F-14468F5203FF}"/>
              </a:ext>
            </a:extLst>
          </p:cNvPr>
          <p:cNvSpPr/>
          <p:nvPr/>
        </p:nvSpPr>
        <p:spPr>
          <a:xfrm>
            <a:off x="5312644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A266C21-D99F-F746-9732-4CF8409C765D}"/>
              </a:ext>
            </a:extLst>
          </p:cNvPr>
          <p:cNvSpPr/>
          <p:nvPr/>
        </p:nvSpPr>
        <p:spPr>
          <a:xfrm>
            <a:off x="7433193" y="2121168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0706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-353700" y="3653883"/>
            <a:ext cx="58567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</a:t>
            </a: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</a:t>
            </a: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99ACAE2-F929-7448-A38F-14468F5203FF}"/>
              </a:ext>
            </a:extLst>
          </p:cNvPr>
          <p:cNvSpPr/>
          <p:nvPr/>
        </p:nvSpPr>
        <p:spPr>
          <a:xfrm>
            <a:off x="5312644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A266C21-D99F-F746-9732-4CF8409C765D}"/>
              </a:ext>
            </a:extLst>
          </p:cNvPr>
          <p:cNvSpPr/>
          <p:nvPr/>
        </p:nvSpPr>
        <p:spPr>
          <a:xfrm>
            <a:off x="7433193" y="2121168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  <a:endParaRPr lang="en-US" dirty="0"/>
          </a:p>
        </p:txBody>
      </p:sp>
      <p:cxnSp>
        <p:nvCxnSpPr>
          <p:cNvPr id="38" name="AutoShape 17">
            <a:extLst>
              <a:ext uri="{FF2B5EF4-FFF2-40B4-BE49-F238E27FC236}">
                <a16:creationId xmlns:a16="http://schemas.microsoft.com/office/drawing/2014/main" id="{2450A8C0-4E8A-664B-A615-C2A7BC2430B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9" name="AutoShape 9">
            <a:extLst>
              <a:ext uri="{FF2B5EF4-FFF2-40B4-BE49-F238E27FC236}">
                <a16:creationId xmlns:a16="http://schemas.microsoft.com/office/drawing/2014/main" id="{905AE7B6-A717-654D-B62B-49B9559B333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319691" y="2475756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0" name="Rectangle 7">
            <a:extLst>
              <a:ext uri="{FF2B5EF4-FFF2-40B4-BE49-F238E27FC236}">
                <a16:creationId xmlns:a16="http://schemas.microsoft.com/office/drawing/2014/main" id="{4A8DAB8A-F79E-9B45-A20A-C5BAA1874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9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1" name="Rectangle 7">
            <a:extLst>
              <a:ext uri="{FF2B5EF4-FFF2-40B4-BE49-F238E27FC236}">
                <a16:creationId xmlns:a16="http://schemas.microsoft.com/office/drawing/2014/main" id="{957AEE23-5ACE-144C-9E01-37A40CE64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2" name="Rectangle 7">
            <a:extLst>
              <a:ext uri="{FF2B5EF4-FFF2-40B4-BE49-F238E27FC236}">
                <a16:creationId xmlns:a16="http://schemas.microsoft.com/office/drawing/2014/main" id="{FA86C5F5-3658-E340-942D-E30A325A2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7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43" name="AutoShape 13">
            <a:extLst>
              <a:ext uri="{FF2B5EF4-FFF2-40B4-BE49-F238E27FC236}">
                <a16:creationId xmlns:a16="http://schemas.microsoft.com/office/drawing/2014/main" id="{6EDA6EAC-2B86-B143-9467-5CA8AFA7AA3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9814753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b="1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-353700" y="3653883"/>
            <a:ext cx="58567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</a:t>
            </a: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</a:t>
            </a: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99ACAE2-F929-7448-A38F-14468F5203FF}"/>
              </a:ext>
            </a:extLst>
          </p:cNvPr>
          <p:cNvSpPr/>
          <p:nvPr/>
        </p:nvSpPr>
        <p:spPr>
          <a:xfrm>
            <a:off x="5312644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A266C21-D99F-F746-9732-4CF8409C765D}"/>
              </a:ext>
            </a:extLst>
          </p:cNvPr>
          <p:cNvSpPr/>
          <p:nvPr/>
        </p:nvSpPr>
        <p:spPr>
          <a:xfrm>
            <a:off x="7433193" y="2121168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  <a:endParaRPr lang="en-US" dirty="0"/>
          </a:p>
        </p:txBody>
      </p:sp>
      <p:cxnSp>
        <p:nvCxnSpPr>
          <p:cNvPr id="38" name="AutoShape 17">
            <a:extLst>
              <a:ext uri="{FF2B5EF4-FFF2-40B4-BE49-F238E27FC236}">
                <a16:creationId xmlns:a16="http://schemas.microsoft.com/office/drawing/2014/main" id="{2450A8C0-4E8A-664B-A615-C2A7BC2430B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9" name="AutoShape 9">
            <a:extLst>
              <a:ext uri="{FF2B5EF4-FFF2-40B4-BE49-F238E27FC236}">
                <a16:creationId xmlns:a16="http://schemas.microsoft.com/office/drawing/2014/main" id="{905AE7B6-A717-654D-B62B-49B9559B333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319691" y="2475756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0" name="Rectangle 7">
            <a:extLst>
              <a:ext uri="{FF2B5EF4-FFF2-40B4-BE49-F238E27FC236}">
                <a16:creationId xmlns:a16="http://schemas.microsoft.com/office/drawing/2014/main" id="{4A8DAB8A-F79E-9B45-A20A-C5BAA1874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9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1" name="Rectangle 7">
            <a:extLst>
              <a:ext uri="{FF2B5EF4-FFF2-40B4-BE49-F238E27FC236}">
                <a16:creationId xmlns:a16="http://schemas.microsoft.com/office/drawing/2014/main" id="{957AEE23-5ACE-144C-9E01-37A40CE64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2" name="Rectangle 7">
            <a:extLst>
              <a:ext uri="{FF2B5EF4-FFF2-40B4-BE49-F238E27FC236}">
                <a16:creationId xmlns:a16="http://schemas.microsoft.com/office/drawing/2014/main" id="{FA86C5F5-3658-E340-942D-E30A325A2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7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43" name="AutoShape 13">
            <a:extLst>
              <a:ext uri="{FF2B5EF4-FFF2-40B4-BE49-F238E27FC236}">
                <a16:creationId xmlns:a16="http://schemas.microsoft.com/office/drawing/2014/main" id="{6EDA6EAC-2B86-B143-9467-5CA8AFA7AA3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8548466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b="1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b="1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b="1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6246020" y="3560429"/>
            <a:ext cx="58567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</a:t>
            </a: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</a:t>
            </a: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99ACAE2-F929-7448-A38F-14468F5203FF}"/>
              </a:ext>
            </a:extLst>
          </p:cNvPr>
          <p:cNvSpPr/>
          <p:nvPr/>
        </p:nvSpPr>
        <p:spPr>
          <a:xfrm>
            <a:off x="5312644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A266C21-D99F-F746-9732-4CF8409C765D}"/>
              </a:ext>
            </a:extLst>
          </p:cNvPr>
          <p:cNvSpPr/>
          <p:nvPr/>
        </p:nvSpPr>
        <p:spPr>
          <a:xfrm>
            <a:off x="7433193" y="2121168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  <a:endParaRPr lang="en-US" dirty="0"/>
          </a:p>
        </p:txBody>
      </p:sp>
      <p:cxnSp>
        <p:nvCxnSpPr>
          <p:cNvPr id="38" name="AutoShape 17">
            <a:extLst>
              <a:ext uri="{FF2B5EF4-FFF2-40B4-BE49-F238E27FC236}">
                <a16:creationId xmlns:a16="http://schemas.microsoft.com/office/drawing/2014/main" id="{2450A8C0-4E8A-664B-A615-C2A7BC2430B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9" name="AutoShape 9">
            <a:extLst>
              <a:ext uri="{FF2B5EF4-FFF2-40B4-BE49-F238E27FC236}">
                <a16:creationId xmlns:a16="http://schemas.microsoft.com/office/drawing/2014/main" id="{905AE7B6-A717-654D-B62B-49B9559B333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319691" y="2475756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0" name="Rectangle 7">
            <a:extLst>
              <a:ext uri="{FF2B5EF4-FFF2-40B4-BE49-F238E27FC236}">
                <a16:creationId xmlns:a16="http://schemas.microsoft.com/office/drawing/2014/main" id="{4A8DAB8A-F79E-9B45-A20A-C5BAA1874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9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1" name="Rectangle 7">
            <a:extLst>
              <a:ext uri="{FF2B5EF4-FFF2-40B4-BE49-F238E27FC236}">
                <a16:creationId xmlns:a16="http://schemas.microsoft.com/office/drawing/2014/main" id="{957AEE23-5ACE-144C-9E01-37A40CE64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2" name="Rectangle 7">
            <a:extLst>
              <a:ext uri="{FF2B5EF4-FFF2-40B4-BE49-F238E27FC236}">
                <a16:creationId xmlns:a16="http://schemas.microsoft.com/office/drawing/2014/main" id="{FA86C5F5-3658-E340-942D-E30A325A2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7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14</a:t>
            </a:r>
          </a:p>
        </p:txBody>
      </p:sp>
      <p:cxnSp>
        <p:nvCxnSpPr>
          <p:cNvPr id="43" name="AutoShape 13">
            <a:extLst>
              <a:ext uri="{FF2B5EF4-FFF2-40B4-BE49-F238E27FC236}">
                <a16:creationId xmlns:a16="http://schemas.microsoft.com/office/drawing/2014/main" id="{6EDA6EAC-2B86-B143-9467-5CA8AFA7AA3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9159029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b="1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-353700" y="3653883"/>
            <a:ext cx="58567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</a:t>
            </a: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</a:t>
            </a: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99ACAE2-F929-7448-A38F-14468F5203FF}"/>
              </a:ext>
            </a:extLst>
          </p:cNvPr>
          <p:cNvSpPr/>
          <p:nvPr/>
        </p:nvSpPr>
        <p:spPr>
          <a:xfrm>
            <a:off x="5312644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A266C21-D99F-F746-9732-4CF8409C765D}"/>
              </a:ext>
            </a:extLst>
          </p:cNvPr>
          <p:cNvSpPr/>
          <p:nvPr/>
        </p:nvSpPr>
        <p:spPr>
          <a:xfrm>
            <a:off x="7433193" y="2121168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14</a:t>
            </a:r>
            <a:endParaRPr lang="en-US" b="1" dirty="0"/>
          </a:p>
        </p:txBody>
      </p:sp>
      <p:cxnSp>
        <p:nvCxnSpPr>
          <p:cNvPr id="38" name="AutoShape 17">
            <a:extLst>
              <a:ext uri="{FF2B5EF4-FFF2-40B4-BE49-F238E27FC236}">
                <a16:creationId xmlns:a16="http://schemas.microsoft.com/office/drawing/2014/main" id="{2450A8C0-4E8A-664B-A615-C2A7BC2430B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9" name="AutoShape 9">
            <a:extLst>
              <a:ext uri="{FF2B5EF4-FFF2-40B4-BE49-F238E27FC236}">
                <a16:creationId xmlns:a16="http://schemas.microsoft.com/office/drawing/2014/main" id="{905AE7B6-A717-654D-B62B-49B9559B333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319691" y="2475756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0" name="Rectangle 7">
            <a:extLst>
              <a:ext uri="{FF2B5EF4-FFF2-40B4-BE49-F238E27FC236}">
                <a16:creationId xmlns:a16="http://schemas.microsoft.com/office/drawing/2014/main" id="{4A8DAB8A-F79E-9B45-A20A-C5BAA1874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9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1" name="Rectangle 7">
            <a:extLst>
              <a:ext uri="{FF2B5EF4-FFF2-40B4-BE49-F238E27FC236}">
                <a16:creationId xmlns:a16="http://schemas.microsoft.com/office/drawing/2014/main" id="{957AEE23-5ACE-144C-9E01-37A40CE64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2" name="Rectangle 7">
            <a:extLst>
              <a:ext uri="{FF2B5EF4-FFF2-40B4-BE49-F238E27FC236}">
                <a16:creationId xmlns:a16="http://schemas.microsoft.com/office/drawing/2014/main" id="{FA86C5F5-3658-E340-942D-E30A325A2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7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14</a:t>
            </a:r>
          </a:p>
        </p:txBody>
      </p:sp>
      <p:cxnSp>
        <p:nvCxnSpPr>
          <p:cNvPr id="43" name="AutoShape 13">
            <a:extLst>
              <a:ext uri="{FF2B5EF4-FFF2-40B4-BE49-F238E27FC236}">
                <a16:creationId xmlns:a16="http://schemas.microsoft.com/office/drawing/2014/main" id="{6EDA6EAC-2B86-B143-9467-5CA8AFA7AA3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1583991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b="1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b="1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b="1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6246020" y="3560429"/>
            <a:ext cx="58567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</a:t>
            </a: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</a:t>
            </a: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99ACAE2-F929-7448-A38F-14468F5203FF}"/>
              </a:ext>
            </a:extLst>
          </p:cNvPr>
          <p:cNvSpPr/>
          <p:nvPr/>
        </p:nvSpPr>
        <p:spPr>
          <a:xfrm>
            <a:off x="5312644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A266C21-D99F-F746-9732-4CF8409C765D}"/>
              </a:ext>
            </a:extLst>
          </p:cNvPr>
          <p:cNvSpPr/>
          <p:nvPr/>
        </p:nvSpPr>
        <p:spPr>
          <a:xfrm>
            <a:off x="7433193" y="2121168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14</a:t>
            </a:r>
            <a:endParaRPr lang="en-US" dirty="0"/>
          </a:p>
        </p:txBody>
      </p:sp>
      <p:cxnSp>
        <p:nvCxnSpPr>
          <p:cNvPr id="38" name="AutoShape 17">
            <a:extLst>
              <a:ext uri="{FF2B5EF4-FFF2-40B4-BE49-F238E27FC236}">
                <a16:creationId xmlns:a16="http://schemas.microsoft.com/office/drawing/2014/main" id="{2450A8C0-4E8A-664B-A615-C2A7BC2430B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9" name="AutoShape 9">
            <a:extLst>
              <a:ext uri="{FF2B5EF4-FFF2-40B4-BE49-F238E27FC236}">
                <a16:creationId xmlns:a16="http://schemas.microsoft.com/office/drawing/2014/main" id="{905AE7B6-A717-654D-B62B-49B9559B333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319691" y="2475756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0" name="Rectangle 7">
            <a:extLst>
              <a:ext uri="{FF2B5EF4-FFF2-40B4-BE49-F238E27FC236}">
                <a16:creationId xmlns:a16="http://schemas.microsoft.com/office/drawing/2014/main" id="{4A8DAB8A-F79E-9B45-A20A-C5BAA1874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9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</a:t>
            </a:r>
          </a:p>
        </p:txBody>
      </p:sp>
      <p:sp>
        <p:nvSpPr>
          <p:cNvPr id="41" name="Rectangle 7">
            <a:extLst>
              <a:ext uri="{FF2B5EF4-FFF2-40B4-BE49-F238E27FC236}">
                <a16:creationId xmlns:a16="http://schemas.microsoft.com/office/drawing/2014/main" id="{957AEE23-5ACE-144C-9E01-37A40CE64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2" name="Rectangle 7">
            <a:extLst>
              <a:ext uri="{FF2B5EF4-FFF2-40B4-BE49-F238E27FC236}">
                <a16:creationId xmlns:a16="http://schemas.microsoft.com/office/drawing/2014/main" id="{FA86C5F5-3658-E340-942D-E30A325A2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7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14</a:t>
            </a:r>
          </a:p>
        </p:txBody>
      </p:sp>
      <p:cxnSp>
        <p:nvCxnSpPr>
          <p:cNvPr id="43" name="AutoShape 13">
            <a:extLst>
              <a:ext uri="{FF2B5EF4-FFF2-40B4-BE49-F238E27FC236}">
                <a16:creationId xmlns:a16="http://schemas.microsoft.com/office/drawing/2014/main" id="{6EDA6EAC-2B86-B143-9467-5CA8AFA7AA3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581586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35" name="AutoShape 13">
            <a:extLst>
              <a:ext uri="{FF2B5EF4-FFF2-40B4-BE49-F238E27FC236}">
                <a16:creationId xmlns:a16="http://schemas.microsoft.com/office/drawing/2014/main" id="{CEC2F5CA-F613-4E00-8800-6ABC9FC9A698}"/>
              </a:ext>
            </a:extLst>
          </p:cNvPr>
          <p:cNvCxnSpPr>
            <a:cxnSpLocks noChangeShapeType="1"/>
            <a:stCxn id="43" idx="0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6" name="Rectangle 7">
            <a:extLst>
              <a:ext uri="{FF2B5EF4-FFF2-40B4-BE49-F238E27FC236}">
                <a16:creationId xmlns:a16="http://schemas.microsoft.com/office/drawing/2014/main" id="{A7F6EB80-89EF-4C96-9103-A2C26EAA0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2319" y="3096854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37" name="AutoShape 17">
            <a:extLst>
              <a:ext uri="{FF2B5EF4-FFF2-40B4-BE49-F238E27FC236}">
                <a16:creationId xmlns:a16="http://schemas.microsoft.com/office/drawing/2014/main" id="{47E856A6-EE6E-4E37-8E73-23F6E5C0A5A5}"/>
              </a:ext>
            </a:extLst>
          </p:cNvPr>
          <p:cNvCxnSpPr>
            <a:cxnSpLocks noChangeShapeType="1"/>
            <a:stCxn id="43" idx="0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8" name="Rectangle 7">
            <a:extLst>
              <a:ext uri="{FF2B5EF4-FFF2-40B4-BE49-F238E27FC236}">
                <a16:creationId xmlns:a16="http://schemas.microsoft.com/office/drawing/2014/main" id="{59A18E95-CCBB-44CB-A1C6-FEE61BAFB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4319" y="3096854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39" name="AutoShape 33">
            <a:extLst>
              <a:ext uri="{FF2B5EF4-FFF2-40B4-BE49-F238E27FC236}">
                <a16:creationId xmlns:a16="http://schemas.microsoft.com/office/drawing/2014/main" id="{6DF56B09-25BB-4FBB-BE04-1C94DE7FB09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76407" y="2434866"/>
            <a:ext cx="1588" cy="60483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0" name="Rectangle 7">
            <a:extLst>
              <a:ext uri="{FF2B5EF4-FFF2-40B4-BE49-F238E27FC236}">
                <a16:creationId xmlns:a16="http://schemas.microsoft.com/office/drawing/2014/main" id="{08C5DF38-9A39-4EA5-89F3-055A0397B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4319" y="3096854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41" name="AutoShape 37">
            <a:extLst>
              <a:ext uri="{FF2B5EF4-FFF2-40B4-BE49-F238E27FC236}">
                <a16:creationId xmlns:a16="http://schemas.microsoft.com/office/drawing/2014/main" id="{48FB38C8-F7E0-4580-9973-FF10C9EBA4B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76407" y="2434866"/>
            <a:ext cx="763587" cy="616744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2" name="Rectangle 7">
            <a:extLst>
              <a:ext uri="{FF2B5EF4-FFF2-40B4-BE49-F238E27FC236}">
                <a16:creationId xmlns:a16="http://schemas.microsoft.com/office/drawing/2014/main" id="{74E7911D-16BD-4C93-9C32-67EDFA3AD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6319" y="3096854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3" name="AutoShape 6">
            <a:extLst>
              <a:ext uri="{FF2B5EF4-FFF2-40B4-BE49-F238E27FC236}">
                <a16:creationId xmlns:a16="http://schemas.microsoft.com/office/drawing/2014/main" id="{CAE5DBB1-ECE9-4761-8EE2-635509CBD25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44" name="AutoShape 7">
            <a:extLst>
              <a:ext uri="{FF2B5EF4-FFF2-40B4-BE49-F238E27FC236}">
                <a16:creationId xmlns:a16="http://schemas.microsoft.com/office/drawing/2014/main" id="{81D02A7F-7C1E-4EF7-B172-7A372B9E6B28}"/>
              </a:ext>
            </a:extLst>
          </p:cNvPr>
          <p:cNvCxnSpPr>
            <a:cxnSpLocks noChangeShapeType="1"/>
            <a:stCxn id="34" idx="3"/>
            <a:endCxn id="43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5" name="AutoShape 9">
            <a:extLst>
              <a:ext uri="{FF2B5EF4-FFF2-40B4-BE49-F238E27FC236}">
                <a16:creationId xmlns:a16="http://schemas.microsoft.com/office/drawing/2014/main" id="{A80714B8-E08C-4FAA-A41F-56F42B308746}"/>
              </a:ext>
            </a:extLst>
          </p:cNvPr>
          <p:cNvCxnSpPr>
            <a:cxnSpLocks noChangeShapeType="1"/>
            <a:stCxn id="43" idx="0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6" name="Rectangle 7">
            <a:extLst>
              <a:ext uri="{FF2B5EF4-FFF2-40B4-BE49-F238E27FC236}">
                <a16:creationId xmlns:a16="http://schemas.microsoft.com/office/drawing/2014/main" id="{6FAB39EA-6F69-49F1-ACE7-B539349DB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0319" y="3096854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47" name="AutoShape 21">
            <a:extLst>
              <a:ext uri="{FF2B5EF4-FFF2-40B4-BE49-F238E27FC236}">
                <a16:creationId xmlns:a16="http://schemas.microsoft.com/office/drawing/2014/main" id="{29ABE47E-78A1-48C6-9C9E-17E85F90FDC3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5673726" y="1610161"/>
            <a:ext cx="228600" cy="158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9" name="AutoShape 21">
            <a:extLst>
              <a:ext uri="{FF2B5EF4-FFF2-40B4-BE49-F238E27FC236}">
                <a16:creationId xmlns:a16="http://schemas.microsoft.com/office/drawing/2014/main" id="{9F7DD1D3-5924-472C-9D0B-035153A0AD3B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389313" y="2545992"/>
            <a:ext cx="228600" cy="158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" name="AutoShape 21">
            <a:extLst>
              <a:ext uri="{FF2B5EF4-FFF2-40B4-BE49-F238E27FC236}">
                <a16:creationId xmlns:a16="http://schemas.microsoft.com/office/drawing/2014/main" id="{C0DDA552-6907-4188-8146-5728A8E21702}"/>
              </a:ext>
            </a:extLst>
          </p:cNvPr>
          <p:cNvCxnSpPr>
            <a:cxnSpLocks noChangeShapeType="1"/>
            <a:stCxn id="43" idx="0"/>
          </p:cNvCxnSpPr>
          <p:nvPr/>
        </p:nvCxnSpPr>
        <p:spPr bwMode="auto">
          <a:xfrm>
            <a:off x="3505994" y="2434867"/>
            <a:ext cx="187325" cy="14763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sp>
        <p:nvSpPr>
          <p:cNvPr id="51" name="AutoShape 20">
            <a:extLst>
              <a:ext uri="{FF2B5EF4-FFF2-40B4-BE49-F238E27FC236}">
                <a16:creationId xmlns:a16="http://schemas.microsoft.com/office/drawing/2014/main" id="{9106AF79-C9C9-43D1-91A5-7B3A4DF1CF5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52" name="AutoShape 21">
            <a:extLst>
              <a:ext uri="{FF2B5EF4-FFF2-40B4-BE49-F238E27FC236}">
                <a16:creationId xmlns:a16="http://schemas.microsoft.com/office/drawing/2014/main" id="{6E8F16E7-6B4F-42E9-AD46-BE32AD45257E}"/>
              </a:ext>
            </a:extLst>
          </p:cNvPr>
          <p:cNvCxnSpPr>
            <a:cxnSpLocks noChangeShapeType="1"/>
            <a:stCxn id="34" idx="3"/>
            <a:endCxn id="51" idx="3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3" name="AutoShape 23">
            <a:extLst>
              <a:ext uri="{FF2B5EF4-FFF2-40B4-BE49-F238E27FC236}">
                <a16:creationId xmlns:a16="http://schemas.microsoft.com/office/drawing/2014/main" id="{DC3647FD-4999-4B2A-8A23-E4D69A27EC7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94" y="2434867"/>
            <a:ext cx="760414" cy="616744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4" name="Rectangle 7">
            <a:extLst>
              <a:ext uri="{FF2B5EF4-FFF2-40B4-BE49-F238E27FC236}">
                <a16:creationId xmlns:a16="http://schemas.microsoft.com/office/drawing/2014/main" id="{01BCCFA2-190D-4616-838B-4583CE92E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6319" y="309685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56" name="AutoShape 21">
            <a:extLst>
              <a:ext uri="{FF2B5EF4-FFF2-40B4-BE49-F238E27FC236}">
                <a16:creationId xmlns:a16="http://schemas.microsoft.com/office/drawing/2014/main" id="{46BD3E6F-9A61-48F1-98CF-0F75976A3506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5811838" y="2415023"/>
            <a:ext cx="147638" cy="187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sp>
        <p:nvSpPr>
          <p:cNvPr id="57" name="AutoShape 26">
            <a:extLst>
              <a:ext uri="{FF2B5EF4-FFF2-40B4-BE49-F238E27FC236}">
                <a16:creationId xmlns:a16="http://schemas.microsoft.com/office/drawing/2014/main" id="{A4C20B20-8B37-497A-81A3-2E315F0EFF4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59" name="AutoShape 29">
            <a:extLst>
              <a:ext uri="{FF2B5EF4-FFF2-40B4-BE49-F238E27FC236}">
                <a16:creationId xmlns:a16="http://schemas.microsoft.com/office/drawing/2014/main" id="{FB8C2806-70EF-4BA9-978C-867D375F720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315994" y="2434867"/>
            <a:ext cx="760414" cy="616744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0" name="Rectangle 7">
            <a:extLst>
              <a:ext uri="{FF2B5EF4-FFF2-40B4-BE49-F238E27FC236}">
                <a16:creationId xmlns:a16="http://schemas.microsoft.com/office/drawing/2014/main" id="{BED65C74-BB46-44B3-BF4D-0848AE8964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2319" y="309685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61" name="AutoShape 21">
            <a:extLst>
              <a:ext uri="{FF2B5EF4-FFF2-40B4-BE49-F238E27FC236}">
                <a16:creationId xmlns:a16="http://schemas.microsoft.com/office/drawing/2014/main" id="{0D0C6175-21E4-442D-A4DE-71FD9E77AF90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7961314" y="2545992"/>
            <a:ext cx="228600" cy="158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2" name="AutoShape 21">
            <a:extLst>
              <a:ext uri="{FF2B5EF4-FFF2-40B4-BE49-F238E27FC236}">
                <a16:creationId xmlns:a16="http://schemas.microsoft.com/office/drawing/2014/main" id="{C175AB51-51F6-4FEE-A0C1-550C143FDF15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8097838" y="2415023"/>
            <a:ext cx="147638" cy="187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sp>
        <p:nvSpPr>
          <p:cNvPr id="69" name="Rectangle 7">
            <a:extLst>
              <a:ext uri="{FF2B5EF4-FFF2-40B4-BE49-F238E27FC236}">
                <a16:creationId xmlns:a16="http://schemas.microsoft.com/office/drawing/2014/main" id="{47E47B2D-4F80-4EED-B8E8-751BDAA06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8319" y="3096854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70" name="AutoShape 37">
            <a:extLst>
              <a:ext uri="{FF2B5EF4-FFF2-40B4-BE49-F238E27FC236}">
                <a16:creationId xmlns:a16="http://schemas.microsoft.com/office/drawing/2014/main" id="{2F996637-866D-4E2A-890A-D3875A3106F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0407" y="2434866"/>
            <a:ext cx="763587" cy="616744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71" name="Rectangle 7">
            <a:extLst>
              <a:ext uri="{FF2B5EF4-FFF2-40B4-BE49-F238E27FC236}">
                <a16:creationId xmlns:a16="http://schemas.microsoft.com/office/drawing/2014/main" id="{BDEBA1E2-1AB6-455B-9D03-9A539404C1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0319" y="3096854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775513"/>
            <a:ext cx="5262559" cy="16002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73EF0261-1A5F-45B9-8FD3-E1A04915D85A}"/>
              </a:ext>
            </a:extLst>
          </p:cNvPr>
          <p:cNvSpPr txBox="1">
            <a:spLocks/>
          </p:cNvSpPr>
          <p:nvPr/>
        </p:nvSpPr>
        <p:spPr bwMode="auto">
          <a:xfrm>
            <a:off x="283370" y="3661213"/>
            <a:ext cx="5262560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62868" y="5540946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536642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77" name="Rounded Rectangle 59">
            <a:extLst>
              <a:ext uri="{FF2B5EF4-FFF2-40B4-BE49-F238E27FC236}">
                <a16:creationId xmlns:a16="http://schemas.microsoft.com/office/drawing/2014/main" id="{ED980161-6DF7-4519-81AC-C4868D0D7AB7}"/>
              </a:ext>
            </a:extLst>
          </p:cNvPr>
          <p:cNvSpPr/>
          <p:nvPr/>
        </p:nvSpPr>
        <p:spPr>
          <a:xfrm>
            <a:off x="6265069" y="3794563"/>
            <a:ext cx="5262561" cy="1600200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id="{76C16211-31DB-4FF7-AEBE-1FD5A3CEBF8E}"/>
              </a:ext>
            </a:extLst>
          </p:cNvPr>
          <p:cNvSpPr txBox="1">
            <a:spLocks/>
          </p:cNvSpPr>
          <p:nvPr/>
        </p:nvSpPr>
        <p:spPr bwMode="auto">
          <a:xfrm>
            <a:off x="6322220" y="3908863"/>
            <a:ext cx="520541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64" name="AutoShape 27">
            <a:extLst>
              <a:ext uri="{FF2B5EF4-FFF2-40B4-BE49-F238E27FC236}">
                <a16:creationId xmlns:a16="http://schemas.microsoft.com/office/drawing/2014/main" id="{FDBFDE81-8FE3-434B-8DB2-AEA96384DA2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7" name="Rectangle 7">
            <a:extLst>
              <a:ext uri="{FF2B5EF4-FFF2-40B4-BE49-F238E27FC236}">
                <a16:creationId xmlns:a16="http://schemas.microsoft.com/office/drawing/2014/main" id="{B8762448-0C43-154C-A62D-4B813A714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98" name="Rectangle 7">
            <a:extLst>
              <a:ext uri="{FF2B5EF4-FFF2-40B4-BE49-F238E27FC236}">
                <a16:creationId xmlns:a16="http://schemas.microsoft.com/office/drawing/2014/main" id="{AEF6CEFD-E72F-5142-B4CB-67452BA22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99" name="Rectangle 7">
            <a:extLst>
              <a:ext uri="{FF2B5EF4-FFF2-40B4-BE49-F238E27FC236}">
                <a16:creationId xmlns:a16="http://schemas.microsoft.com/office/drawing/2014/main" id="{102E166A-A6BB-1D4D-83A2-0D187C64B7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</a:t>
            </a:r>
          </a:p>
        </p:txBody>
      </p:sp>
      <p:sp>
        <p:nvSpPr>
          <p:cNvPr id="100" name="Rectangle 7">
            <a:extLst>
              <a:ext uri="{FF2B5EF4-FFF2-40B4-BE49-F238E27FC236}">
                <a16:creationId xmlns:a16="http://schemas.microsoft.com/office/drawing/2014/main" id="{0B5D9A91-3B5D-5442-A178-FC8FFD12D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7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101" name="Rectangle 7">
            <a:extLst>
              <a:ext uri="{FF2B5EF4-FFF2-40B4-BE49-F238E27FC236}">
                <a16:creationId xmlns:a16="http://schemas.microsoft.com/office/drawing/2014/main" id="{23C4376E-442B-DF4B-A077-2E75CFB4E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102" name="Rectangle 7">
            <a:extLst>
              <a:ext uri="{FF2B5EF4-FFF2-40B4-BE49-F238E27FC236}">
                <a16:creationId xmlns:a16="http://schemas.microsoft.com/office/drawing/2014/main" id="{283A88F5-0FC1-784C-83A0-D49E0C3AEF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9" y="3101712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103" name="Rectangle 7">
            <a:extLst>
              <a:ext uri="{FF2B5EF4-FFF2-40B4-BE49-F238E27FC236}">
                <a16:creationId xmlns:a16="http://schemas.microsoft.com/office/drawing/2014/main" id="{D9D831E8-6576-944A-AB89-E106989148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3909" y="3101712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14</a:t>
            </a:r>
          </a:p>
        </p:txBody>
      </p:sp>
      <p:sp>
        <p:nvSpPr>
          <p:cNvPr id="104" name="Rectangle 7">
            <a:extLst>
              <a:ext uri="{FF2B5EF4-FFF2-40B4-BE49-F238E27FC236}">
                <a16:creationId xmlns:a16="http://schemas.microsoft.com/office/drawing/2014/main" id="{6BED3171-2630-B446-8347-E400396E6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</a:t>
            </a:r>
          </a:p>
        </p:txBody>
      </p:sp>
      <p:sp>
        <p:nvSpPr>
          <p:cNvPr id="105" name="Rectangle 7">
            <a:extLst>
              <a:ext uri="{FF2B5EF4-FFF2-40B4-BE49-F238E27FC236}">
                <a16:creationId xmlns:a16="http://schemas.microsoft.com/office/drawing/2014/main" id="{296B0392-463C-B04F-B993-9474D52349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</a:t>
            </a:r>
          </a:p>
        </p:txBody>
      </p:sp>
      <p:cxnSp>
        <p:nvCxnSpPr>
          <p:cNvPr id="106" name="AutoShape 33">
            <a:extLst>
              <a:ext uri="{FF2B5EF4-FFF2-40B4-BE49-F238E27FC236}">
                <a16:creationId xmlns:a16="http://schemas.microsoft.com/office/drawing/2014/main" id="{0DEA5188-5A50-6B47-BD36-0FBACC83522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0407" y="2434866"/>
            <a:ext cx="1588" cy="60483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0259504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b="1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-353700" y="3653883"/>
            <a:ext cx="58567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</a:t>
            </a: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</a:t>
            </a: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99ACAE2-F929-7448-A38F-14468F5203FF}"/>
              </a:ext>
            </a:extLst>
          </p:cNvPr>
          <p:cNvSpPr/>
          <p:nvPr/>
        </p:nvSpPr>
        <p:spPr>
          <a:xfrm>
            <a:off x="5312644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  <a:endParaRPr lang="en-US" dirty="0"/>
          </a:p>
        </p:txBody>
      </p:sp>
      <p:cxnSp>
        <p:nvCxnSpPr>
          <p:cNvPr id="38" name="AutoShape 17">
            <a:extLst>
              <a:ext uri="{FF2B5EF4-FFF2-40B4-BE49-F238E27FC236}">
                <a16:creationId xmlns:a16="http://schemas.microsoft.com/office/drawing/2014/main" id="{2450A8C0-4E8A-664B-A615-C2A7BC2430B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9" name="AutoShape 9">
            <a:extLst>
              <a:ext uri="{FF2B5EF4-FFF2-40B4-BE49-F238E27FC236}">
                <a16:creationId xmlns:a16="http://schemas.microsoft.com/office/drawing/2014/main" id="{905AE7B6-A717-654D-B62B-49B9559B333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319691" y="2475756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0" name="Rectangle 7">
            <a:extLst>
              <a:ext uri="{FF2B5EF4-FFF2-40B4-BE49-F238E27FC236}">
                <a16:creationId xmlns:a16="http://schemas.microsoft.com/office/drawing/2014/main" id="{4A8DAB8A-F79E-9B45-A20A-C5BAA1874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9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</a:t>
            </a:r>
          </a:p>
        </p:txBody>
      </p:sp>
      <p:sp>
        <p:nvSpPr>
          <p:cNvPr id="41" name="Rectangle 7">
            <a:extLst>
              <a:ext uri="{FF2B5EF4-FFF2-40B4-BE49-F238E27FC236}">
                <a16:creationId xmlns:a16="http://schemas.microsoft.com/office/drawing/2014/main" id="{957AEE23-5ACE-144C-9E01-37A40CE64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2" name="Rectangle 7">
            <a:extLst>
              <a:ext uri="{FF2B5EF4-FFF2-40B4-BE49-F238E27FC236}">
                <a16:creationId xmlns:a16="http://schemas.microsoft.com/office/drawing/2014/main" id="{FA86C5F5-3658-E340-942D-E30A325A2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7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14</a:t>
            </a:r>
          </a:p>
        </p:txBody>
      </p:sp>
      <p:cxnSp>
        <p:nvCxnSpPr>
          <p:cNvPr id="43" name="AutoShape 13">
            <a:extLst>
              <a:ext uri="{FF2B5EF4-FFF2-40B4-BE49-F238E27FC236}">
                <a16:creationId xmlns:a16="http://schemas.microsoft.com/office/drawing/2014/main" id="{6EDA6EAC-2B86-B143-9467-5CA8AFA7AA3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D7D70E13-F1B0-AC4F-903F-D8F23D9E09B1}"/>
              </a:ext>
            </a:extLst>
          </p:cNvPr>
          <p:cNvSpPr/>
          <p:nvPr/>
        </p:nvSpPr>
        <p:spPr>
          <a:xfrm>
            <a:off x="7511778" y="212451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682378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b="1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b="1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b="1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6246020" y="3560429"/>
            <a:ext cx="58567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</a:t>
            </a: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</a:t>
            </a: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99ACAE2-F929-7448-A38F-14468F5203FF}"/>
              </a:ext>
            </a:extLst>
          </p:cNvPr>
          <p:cNvSpPr/>
          <p:nvPr/>
        </p:nvSpPr>
        <p:spPr>
          <a:xfrm>
            <a:off x="5312644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A266C21-D99F-F746-9732-4CF8409C765D}"/>
              </a:ext>
            </a:extLst>
          </p:cNvPr>
          <p:cNvSpPr/>
          <p:nvPr/>
        </p:nvSpPr>
        <p:spPr>
          <a:xfrm>
            <a:off x="7511778" y="212451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5</a:t>
            </a:r>
            <a:endParaRPr lang="en-US" dirty="0"/>
          </a:p>
        </p:txBody>
      </p:sp>
      <p:cxnSp>
        <p:nvCxnSpPr>
          <p:cNvPr id="38" name="AutoShape 17">
            <a:extLst>
              <a:ext uri="{FF2B5EF4-FFF2-40B4-BE49-F238E27FC236}">
                <a16:creationId xmlns:a16="http://schemas.microsoft.com/office/drawing/2014/main" id="{2450A8C0-4E8A-664B-A615-C2A7BC2430B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9" name="AutoShape 9">
            <a:extLst>
              <a:ext uri="{FF2B5EF4-FFF2-40B4-BE49-F238E27FC236}">
                <a16:creationId xmlns:a16="http://schemas.microsoft.com/office/drawing/2014/main" id="{905AE7B6-A717-654D-B62B-49B9559B333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319691" y="2475756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0" name="Rectangle 7">
            <a:extLst>
              <a:ext uri="{FF2B5EF4-FFF2-40B4-BE49-F238E27FC236}">
                <a16:creationId xmlns:a16="http://schemas.microsoft.com/office/drawing/2014/main" id="{4A8DAB8A-F79E-9B45-A20A-C5BAA1874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9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</a:t>
            </a:r>
          </a:p>
        </p:txBody>
      </p:sp>
      <p:sp>
        <p:nvSpPr>
          <p:cNvPr id="41" name="Rectangle 7">
            <a:extLst>
              <a:ext uri="{FF2B5EF4-FFF2-40B4-BE49-F238E27FC236}">
                <a16:creationId xmlns:a16="http://schemas.microsoft.com/office/drawing/2014/main" id="{957AEE23-5ACE-144C-9E01-37A40CE64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42" name="Rectangle 7">
            <a:extLst>
              <a:ext uri="{FF2B5EF4-FFF2-40B4-BE49-F238E27FC236}">
                <a16:creationId xmlns:a16="http://schemas.microsoft.com/office/drawing/2014/main" id="{FA86C5F5-3658-E340-942D-E30A325A2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7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14</a:t>
            </a:r>
          </a:p>
        </p:txBody>
      </p:sp>
      <p:cxnSp>
        <p:nvCxnSpPr>
          <p:cNvPr id="43" name="AutoShape 13">
            <a:extLst>
              <a:ext uri="{FF2B5EF4-FFF2-40B4-BE49-F238E27FC236}">
                <a16:creationId xmlns:a16="http://schemas.microsoft.com/office/drawing/2014/main" id="{6EDA6EAC-2B86-B143-9467-5CA8AFA7AA3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9808593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b="1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-353700" y="3653883"/>
            <a:ext cx="58567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</a:t>
            </a: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</a:t>
            </a: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99ACAE2-F929-7448-A38F-14468F5203FF}"/>
              </a:ext>
            </a:extLst>
          </p:cNvPr>
          <p:cNvSpPr/>
          <p:nvPr/>
        </p:nvSpPr>
        <p:spPr>
          <a:xfrm>
            <a:off x="5312644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A266C21-D99F-F746-9732-4CF8409C765D}"/>
              </a:ext>
            </a:extLst>
          </p:cNvPr>
          <p:cNvSpPr/>
          <p:nvPr/>
        </p:nvSpPr>
        <p:spPr>
          <a:xfrm>
            <a:off x="7504901" y="2127090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2</a:t>
            </a:r>
            <a:endParaRPr lang="en-US" b="1" dirty="0"/>
          </a:p>
        </p:txBody>
      </p:sp>
      <p:cxnSp>
        <p:nvCxnSpPr>
          <p:cNvPr id="38" name="AutoShape 17">
            <a:extLst>
              <a:ext uri="{FF2B5EF4-FFF2-40B4-BE49-F238E27FC236}">
                <a16:creationId xmlns:a16="http://schemas.microsoft.com/office/drawing/2014/main" id="{2450A8C0-4E8A-664B-A615-C2A7BC2430B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9" name="AutoShape 9">
            <a:extLst>
              <a:ext uri="{FF2B5EF4-FFF2-40B4-BE49-F238E27FC236}">
                <a16:creationId xmlns:a16="http://schemas.microsoft.com/office/drawing/2014/main" id="{905AE7B6-A717-654D-B62B-49B9559B333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319691" y="2475756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0" name="Rectangle 7">
            <a:extLst>
              <a:ext uri="{FF2B5EF4-FFF2-40B4-BE49-F238E27FC236}">
                <a16:creationId xmlns:a16="http://schemas.microsoft.com/office/drawing/2014/main" id="{4A8DAB8A-F79E-9B45-A20A-C5BAA1874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9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</a:t>
            </a:r>
          </a:p>
        </p:txBody>
      </p:sp>
      <p:sp>
        <p:nvSpPr>
          <p:cNvPr id="41" name="Rectangle 7">
            <a:extLst>
              <a:ext uri="{FF2B5EF4-FFF2-40B4-BE49-F238E27FC236}">
                <a16:creationId xmlns:a16="http://schemas.microsoft.com/office/drawing/2014/main" id="{957AEE23-5ACE-144C-9E01-37A40CE64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42" name="Rectangle 7">
            <a:extLst>
              <a:ext uri="{FF2B5EF4-FFF2-40B4-BE49-F238E27FC236}">
                <a16:creationId xmlns:a16="http://schemas.microsoft.com/office/drawing/2014/main" id="{FA86C5F5-3658-E340-942D-E30A325A2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7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14</a:t>
            </a:r>
          </a:p>
        </p:txBody>
      </p:sp>
      <p:cxnSp>
        <p:nvCxnSpPr>
          <p:cNvPr id="43" name="AutoShape 13">
            <a:extLst>
              <a:ext uri="{FF2B5EF4-FFF2-40B4-BE49-F238E27FC236}">
                <a16:creationId xmlns:a16="http://schemas.microsoft.com/office/drawing/2014/main" id="{6EDA6EAC-2B86-B143-9467-5CA8AFA7AA3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3440714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-353700" y="3653883"/>
            <a:ext cx="58567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</a:t>
            </a: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</a:t>
            </a: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99ACAE2-F929-7448-A38F-14468F5203FF}"/>
              </a:ext>
            </a:extLst>
          </p:cNvPr>
          <p:cNvSpPr/>
          <p:nvPr/>
        </p:nvSpPr>
        <p:spPr>
          <a:xfrm>
            <a:off x="5312644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A266C21-D99F-F746-9732-4CF8409C765D}"/>
              </a:ext>
            </a:extLst>
          </p:cNvPr>
          <p:cNvSpPr/>
          <p:nvPr/>
        </p:nvSpPr>
        <p:spPr>
          <a:xfrm>
            <a:off x="7504901" y="2127090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2</a:t>
            </a:r>
            <a:endParaRPr lang="en-US" b="1" dirty="0"/>
          </a:p>
        </p:txBody>
      </p:sp>
      <p:cxnSp>
        <p:nvCxnSpPr>
          <p:cNvPr id="38" name="AutoShape 17">
            <a:extLst>
              <a:ext uri="{FF2B5EF4-FFF2-40B4-BE49-F238E27FC236}">
                <a16:creationId xmlns:a16="http://schemas.microsoft.com/office/drawing/2014/main" id="{2450A8C0-4E8A-664B-A615-C2A7BC2430B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9" name="AutoShape 9">
            <a:extLst>
              <a:ext uri="{FF2B5EF4-FFF2-40B4-BE49-F238E27FC236}">
                <a16:creationId xmlns:a16="http://schemas.microsoft.com/office/drawing/2014/main" id="{905AE7B6-A717-654D-B62B-49B9559B333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319691" y="2475756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0" name="Rectangle 7">
            <a:extLst>
              <a:ext uri="{FF2B5EF4-FFF2-40B4-BE49-F238E27FC236}">
                <a16:creationId xmlns:a16="http://schemas.microsoft.com/office/drawing/2014/main" id="{4A8DAB8A-F79E-9B45-A20A-C5BAA1874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9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</a:t>
            </a:r>
          </a:p>
        </p:txBody>
      </p:sp>
      <p:sp>
        <p:nvSpPr>
          <p:cNvPr id="41" name="Rectangle 7">
            <a:extLst>
              <a:ext uri="{FF2B5EF4-FFF2-40B4-BE49-F238E27FC236}">
                <a16:creationId xmlns:a16="http://schemas.microsoft.com/office/drawing/2014/main" id="{957AEE23-5ACE-144C-9E01-37A40CE64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42" name="Rectangle 7">
            <a:extLst>
              <a:ext uri="{FF2B5EF4-FFF2-40B4-BE49-F238E27FC236}">
                <a16:creationId xmlns:a16="http://schemas.microsoft.com/office/drawing/2014/main" id="{FA86C5F5-3658-E340-942D-E30A325A2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7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14</a:t>
            </a:r>
          </a:p>
        </p:txBody>
      </p:sp>
      <p:cxnSp>
        <p:nvCxnSpPr>
          <p:cNvPr id="43" name="AutoShape 13">
            <a:extLst>
              <a:ext uri="{FF2B5EF4-FFF2-40B4-BE49-F238E27FC236}">
                <a16:creationId xmlns:a16="http://schemas.microsoft.com/office/drawing/2014/main" id="{6EDA6EAC-2B86-B143-9467-5CA8AFA7AA3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4875618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b="1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6246020" y="3560429"/>
            <a:ext cx="58567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</a:t>
            </a: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</a:t>
            </a: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99ACAE2-F929-7448-A38F-14468F5203FF}"/>
              </a:ext>
            </a:extLst>
          </p:cNvPr>
          <p:cNvSpPr/>
          <p:nvPr/>
        </p:nvSpPr>
        <p:spPr>
          <a:xfrm>
            <a:off x="5312644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A266C21-D99F-F746-9732-4CF8409C765D}"/>
              </a:ext>
            </a:extLst>
          </p:cNvPr>
          <p:cNvSpPr/>
          <p:nvPr/>
        </p:nvSpPr>
        <p:spPr>
          <a:xfrm>
            <a:off x="7511778" y="212451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2</a:t>
            </a:r>
            <a:endParaRPr lang="en-US" dirty="0"/>
          </a:p>
        </p:txBody>
      </p:sp>
      <p:cxnSp>
        <p:nvCxnSpPr>
          <p:cNvPr id="38" name="AutoShape 17">
            <a:extLst>
              <a:ext uri="{FF2B5EF4-FFF2-40B4-BE49-F238E27FC236}">
                <a16:creationId xmlns:a16="http://schemas.microsoft.com/office/drawing/2014/main" id="{2450A8C0-4E8A-664B-A615-C2A7BC2430B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9" name="AutoShape 9">
            <a:extLst>
              <a:ext uri="{FF2B5EF4-FFF2-40B4-BE49-F238E27FC236}">
                <a16:creationId xmlns:a16="http://schemas.microsoft.com/office/drawing/2014/main" id="{905AE7B6-A717-654D-B62B-49B9559B333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319691" y="2475756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0" name="Rectangle 7">
            <a:extLst>
              <a:ext uri="{FF2B5EF4-FFF2-40B4-BE49-F238E27FC236}">
                <a16:creationId xmlns:a16="http://schemas.microsoft.com/office/drawing/2014/main" id="{4A8DAB8A-F79E-9B45-A20A-C5BAA1874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9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</a:t>
            </a:r>
          </a:p>
        </p:txBody>
      </p:sp>
      <p:sp>
        <p:nvSpPr>
          <p:cNvPr id="41" name="Rectangle 7">
            <a:extLst>
              <a:ext uri="{FF2B5EF4-FFF2-40B4-BE49-F238E27FC236}">
                <a16:creationId xmlns:a16="http://schemas.microsoft.com/office/drawing/2014/main" id="{957AEE23-5ACE-144C-9E01-37A40CE64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42" name="Rectangle 7">
            <a:extLst>
              <a:ext uri="{FF2B5EF4-FFF2-40B4-BE49-F238E27FC236}">
                <a16:creationId xmlns:a16="http://schemas.microsoft.com/office/drawing/2014/main" id="{FA86C5F5-3658-E340-942D-E30A325A2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7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14</a:t>
            </a:r>
          </a:p>
        </p:txBody>
      </p:sp>
      <p:cxnSp>
        <p:nvCxnSpPr>
          <p:cNvPr id="43" name="AutoShape 13">
            <a:extLst>
              <a:ext uri="{FF2B5EF4-FFF2-40B4-BE49-F238E27FC236}">
                <a16:creationId xmlns:a16="http://schemas.microsoft.com/office/drawing/2014/main" id="{6EDA6EAC-2B86-B143-9467-5CA8AFA7AA3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3566078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6246020" y="3560429"/>
            <a:ext cx="58567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</a:t>
            </a: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</a:t>
            </a: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99ACAE2-F929-7448-A38F-14468F5203FF}"/>
              </a:ext>
            </a:extLst>
          </p:cNvPr>
          <p:cNvSpPr/>
          <p:nvPr/>
        </p:nvSpPr>
        <p:spPr>
          <a:xfrm>
            <a:off x="5312644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A266C21-D99F-F746-9732-4CF8409C765D}"/>
              </a:ext>
            </a:extLst>
          </p:cNvPr>
          <p:cNvSpPr/>
          <p:nvPr/>
        </p:nvSpPr>
        <p:spPr>
          <a:xfrm>
            <a:off x="7511778" y="212451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2</a:t>
            </a:r>
            <a:endParaRPr lang="en-US" dirty="0"/>
          </a:p>
        </p:txBody>
      </p:sp>
      <p:cxnSp>
        <p:nvCxnSpPr>
          <p:cNvPr id="38" name="AutoShape 17">
            <a:extLst>
              <a:ext uri="{FF2B5EF4-FFF2-40B4-BE49-F238E27FC236}">
                <a16:creationId xmlns:a16="http://schemas.microsoft.com/office/drawing/2014/main" id="{2450A8C0-4E8A-664B-A615-C2A7BC2430B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9" name="AutoShape 9">
            <a:extLst>
              <a:ext uri="{FF2B5EF4-FFF2-40B4-BE49-F238E27FC236}">
                <a16:creationId xmlns:a16="http://schemas.microsoft.com/office/drawing/2014/main" id="{905AE7B6-A717-654D-B62B-49B9559B333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319691" y="2475756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0" name="Rectangle 7">
            <a:extLst>
              <a:ext uri="{FF2B5EF4-FFF2-40B4-BE49-F238E27FC236}">
                <a16:creationId xmlns:a16="http://schemas.microsoft.com/office/drawing/2014/main" id="{4A8DAB8A-F79E-9B45-A20A-C5BAA1874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9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</a:t>
            </a:r>
          </a:p>
        </p:txBody>
      </p:sp>
      <p:sp>
        <p:nvSpPr>
          <p:cNvPr id="41" name="Rectangle 7">
            <a:extLst>
              <a:ext uri="{FF2B5EF4-FFF2-40B4-BE49-F238E27FC236}">
                <a16:creationId xmlns:a16="http://schemas.microsoft.com/office/drawing/2014/main" id="{957AEE23-5ACE-144C-9E01-37A40CE64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42" name="Rectangle 7">
            <a:extLst>
              <a:ext uri="{FF2B5EF4-FFF2-40B4-BE49-F238E27FC236}">
                <a16:creationId xmlns:a16="http://schemas.microsoft.com/office/drawing/2014/main" id="{FA86C5F5-3658-E340-942D-E30A325A2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7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14</a:t>
            </a:r>
          </a:p>
        </p:txBody>
      </p:sp>
      <p:cxnSp>
        <p:nvCxnSpPr>
          <p:cNvPr id="43" name="AutoShape 13">
            <a:extLst>
              <a:ext uri="{FF2B5EF4-FFF2-40B4-BE49-F238E27FC236}">
                <a16:creationId xmlns:a16="http://schemas.microsoft.com/office/drawing/2014/main" id="{6EDA6EAC-2B86-B143-9467-5CA8AFA7AA3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873192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111512" y="3560429"/>
            <a:ext cx="11991278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</a:t>
            </a: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</a:t>
            </a: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99ACAE2-F929-7448-A38F-14468F5203FF}"/>
              </a:ext>
            </a:extLst>
          </p:cNvPr>
          <p:cNvSpPr/>
          <p:nvPr/>
        </p:nvSpPr>
        <p:spPr>
          <a:xfrm>
            <a:off x="5312644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A266C21-D99F-F746-9732-4CF8409C765D}"/>
              </a:ext>
            </a:extLst>
          </p:cNvPr>
          <p:cNvSpPr/>
          <p:nvPr/>
        </p:nvSpPr>
        <p:spPr>
          <a:xfrm>
            <a:off x="7511778" y="212451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2</a:t>
            </a:r>
            <a:endParaRPr lang="en-US" dirty="0"/>
          </a:p>
        </p:txBody>
      </p:sp>
      <p:cxnSp>
        <p:nvCxnSpPr>
          <p:cNvPr id="38" name="AutoShape 17">
            <a:extLst>
              <a:ext uri="{FF2B5EF4-FFF2-40B4-BE49-F238E27FC236}">
                <a16:creationId xmlns:a16="http://schemas.microsoft.com/office/drawing/2014/main" id="{2450A8C0-4E8A-664B-A615-C2A7BC2430B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9" name="AutoShape 9">
            <a:extLst>
              <a:ext uri="{FF2B5EF4-FFF2-40B4-BE49-F238E27FC236}">
                <a16:creationId xmlns:a16="http://schemas.microsoft.com/office/drawing/2014/main" id="{905AE7B6-A717-654D-B62B-49B9559B333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319691" y="2475756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0" name="Rectangle 7">
            <a:extLst>
              <a:ext uri="{FF2B5EF4-FFF2-40B4-BE49-F238E27FC236}">
                <a16:creationId xmlns:a16="http://schemas.microsoft.com/office/drawing/2014/main" id="{4A8DAB8A-F79E-9B45-A20A-C5BAA1874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9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</a:t>
            </a:r>
          </a:p>
        </p:txBody>
      </p:sp>
      <p:sp>
        <p:nvSpPr>
          <p:cNvPr id="41" name="Rectangle 7">
            <a:extLst>
              <a:ext uri="{FF2B5EF4-FFF2-40B4-BE49-F238E27FC236}">
                <a16:creationId xmlns:a16="http://schemas.microsoft.com/office/drawing/2014/main" id="{957AEE23-5ACE-144C-9E01-37A40CE64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42" name="Rectangle 7">
            <a:extLst>
              <a:ext uri="{FF2B5EF4-FFF2-40B4-BE49-F238E27FC236}">
                <a16:creationId xmlns:a16="http://schemas.microsoft.com/office/drawing/2014/main" id="{FA86C5F5-3658-E340-942D-E30A325A2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7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14</a:t>
            </a:r>
          </a:p>
        </p:txBody>
      </p:sp>
      <p:cxnSp>
        <p:nvCxnSpPr>
          <p:cNvPr id="43" name="AutoShape 13">
            <a:extLst>
              <a:ext uri="{FF2B5EF4-FFF2-40B4-BE49-F238E27FC236}">
                <a16:creationId xmlns:a16="http://schemas.microsoft.com/office/drawing/2014/main" id="{6EDA6EAC-2B86-B143-9467-5CA8AFA7AA3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725439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altLang="en-US" sz="3600" dirty="0"/>
              <a:t>Alpha-Beta Pruning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Google Shape;64;p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99675" y="1299625"/>
                <a:ext cx="10555198" cy="457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Choice>
        <mc:Fallback xmlns="">
          <p:sp>
            <p:nvSpPr>
              <p:cNvPr id="64" name="Google Shape;64;p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99675" y="1299625"/>
                <a:ext cx="10555198" cy="4577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5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4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21283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Alpha-Beta Pruning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314F53B2-3426-2443-9B85-BD60E74A9B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9008" y="948493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=-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=+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D07EF8-10DD-424B-9FF5-F3483654A5F6}"/>
              </a:ext>
            </a:extLst>
          </p:cNvPr>
          <p:cNvSpPr/>
          <p:nvPr/>
        </p:nvSpPr>
        <p:spPr>
          <a:xfrm>
            <a:off x="5222345" y="1149868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1112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Alpha-Beta Pruning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9C2D59-9E92-CF4E-9236-85AA2AEBC004}"/>
              </a:ext>
            </a:extLst>
          </p:cNvPr>
          <p:cNvSpPr/>
          <p:nvPr/>
        </p:nvSpPr>
        <p:spPr>
          <a:xfrm>
            <a:off x="5222345" y="1149868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  <a:endParaRPr lang="en-US" dirty="0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E8854C2-E340-9843-B178-8C80A81123C6}"/>
              </a:ext>
            </a:extLst>
          </p:cNvPr>
          <p:cNvSpPr/>
          <p:nvPr/>
        </p:nvSpPr>
        <p:spPr>
          <a:xfrm>
            <a:off x="2857498" y="2080279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  <a:endParaRPr lang="en-US" dirty="0"/>
          </a:p>
        </p:txBody>
      </p: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8" name="TextBox 9">
            <a:extLst>
              <a:ext uri="{FF2B5EF4-FFF2-40B4-BE49-F238E27FC236}">
                <a16:creationId xmlns:a16="http://schemas.microsoft.com/office/drawing/2014/main" id="{5032008E-333E-754D-B535-1ACEAF5001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3686" y="1847965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=-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=+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0E2F6467-9BAF-A049-8C7D-A2D723BBD0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9008" y="948493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=-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=+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876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35" name="AutoShape 13">
            <a:extLst>
              <a:ext uri="{FF2B5EF4-FFF2-40B4-BE49-F238E27FC236}">
                <a16:creationId xmlns:a16="http://schemas.microsoft.com/office/drawing/2014/main" id="{CEC2F5CA-F613-4E00-8800-6ABC9FC9A698}"/>
              </a:ext>
            </a:extLst>
          </p:cNvPr>
          <p:cNvCxnSpPr>
            <a:cxnSpLocks noChangeShapeType="1"/>
            <a:stCxn id="43" idx="0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6" name="Rectangle 7">
            <a:extLst>
              <a:ext uri="{FF2B5EF4-FFF2-40B4-BE49-F238E27FC236}">
                <a16:creationId xmlns:a16="http://schemas.microsoft.com/office/drawing/2014/main" id="{A7F6EB80-89EF-4C96-9103-A2C26EAA0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2319" y="3096854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37" name="AutoShape 17">
            <a:extLst>
              <a:ext uri="{FF2B5EF4-FFF2-40B4-BE49-F238E27FC236}">
                <a16:creationId xmlns:a16="http://schemas.microsoft.com/office/drawing/2014/main" id="{47E856A6-EE6E-4E37-8E73-23F6E5C0A5A5}"/>
              </a:ext>
            </a:extLst>
          </p:cNvPr>
          <p:cNvCxnSpPr>
            <a:cxnSpLocks noChangeShapeType="1"/>
            <a:stCxn id="43" idx="0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8" name="Rectangle 7">
            <a:extLst>
              <a:ext uri="{FF2B5EF4-FFF2-40B4-BE49-F238E27FC236}">
                <a16:creationId xmlns:a16="http://schemas.microsoft.com/office/drawing/2014/main" id="{59A18E95-CCBB-44CB-A1C6-FEE61BAFB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4319" y="3096854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39" name="AutoShape 33">
            <a:extLst>
              <a:ext uri="{FF2B5EF4-FFF2-40B4-BE49-F238E27FC236}">
                <a16:creationId xmlns:a16="http://schemas.microsoft.com/office/drawing/2014/main" id="{6DF56B09-25BB-4FBB-BE04-1C94DE7FB09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76407" y="2434866"/>
            <a:ext cx="1588" cy="60483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0" name="Rectangle 7">
            <a:extLst>
              <a:ext uri="{FF2B5EF4-FFF2-40B4-BE49-F238E27FC236}">
                <a16:creationId xmlns:a16="http://schemas.microsoft.com/office/drawing/2014/main" id="{08C5DF38-9A39-4EA5-89F3-055A0397B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4319" y="3096854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41" name="AutoShape 37">
            <a:extLst>
              <a:ext uri="{FF2B5EF4-FFF2-40B4-BE49-F238E27FC236}">
                <a16:creationId xmlns:a16="http://schemas.microsoft.com/office/drawing/2014/main" id="{48FB38C8-F7E0-4580-9973-FF10C9EBA4B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76407" y="2434866"/>
            <a:ext cx="763587" cy="616744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2" name="Rectangle 7">
            <a:extLst>
              <a:ext uri="{FF2B5EF4-FFF2-40B4-BE49-F238E27FC236}">
                <a16:creationId xmlns:a16="http://schemas.microsoft.com/office/drawing/2014/main" id="{74E7911D-16BD-4C93-9C32-67EDFA3AD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6319" y="3096854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3" name="AutoShape 6">
            <a:extLst>
              <a:ext uri="{FF2B5EF4-FFF2-40B4-BE49-F238E27FC236}">
                <a16:creationId xmlns:a16="http://schemas.microsoft.com/office/drawing/2014/main" id="{CAE5DBB1-ECE9-4761-8EE2-635509CBD25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44" name="AutoShape 7">
            <a:extLst>
              <a:ext uri="{FF2B5EF4-FFF2-40B4-BE49-F238E27FC236}">
                <a16:creationId xmlns:a16="http://schemas.microsoft.com/office/drawing/2014/main" id="{81D02A7F-7C1E-4EF7-B172-7A372B9E6B28}"/>
              </a:ext>
            </a:extLst>
          </p:cNvPr>
          <p:cNvCxnSpPr>
            <a:cxnSpLocks noChangeShapeType="1"/>
            <a:stCxn id="34" idx="3"/>
            <a:endCxn id="43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5" name="AutoShape 9">
            <a:extLst>
              <a:ext uri="{FF2B5EF4-FFF2-40B4-BE49-F238E27FC236}">
                <a16:creationId xmlns:a16="http://schemas.microsoft.com/office/drawing/2014/main" id="{A80714B8-E08C-4FAA-A41F-56F42B308746}"/>
              </a:ext>
            </a:extLst>
          </p:cNvPr>
          <p:cNvCxnSpPr>
            <a:cxnSpLocks noChangeShapeType="1"/>
            <a:stCxn id="43" idx="0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6" name="Rectangle 7">
            <a:extLst>
              <a:ext uri="{FF2B5EF4-FFF2-40B4-BE49-F238E27FC236}">
                <a16:creationId xmlns:a16="http://schemas.microsoft.com/office/drawing/2014/main" id="{6FAB39EA-6F69-49F1-ACE7-B539349DB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0319" y="3096854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49" name="AutoShape 21">
            <a:extLst>
              <a:ext uri="{FF2B5EF4-FFF2-40B4-BE49-F238E27FC236}">
                <a16:creationId xmlns:a16="http://schemas.microsoft.com/office/drawing/2014/main" id="{9F7DD1D3-5924-472C-9D0B-035153A0AD3B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389313" y="2545992"/>
            <a:ext cx="228600" cy="158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0" name="AutoShape 21">
            <a:extLst>
              <a:ext uri="{FF2B5EF4-FFF2-40B4-BE49-F238E27FC236}">
                <a16:creationId xmlns:a16="http://schemas.microsoft.com/office/drawing/2014/main" id="{C0DDA552-6907-4188-8146-5728A8E21702}"/>
              </a:ext>
            </a:extLst>
          </p:cNvPr>
          <p:cNvCxnSpPr>
            <a:cxnSpLocks noChangeShapeType="1"/>
            <a:stCxn id="43" idx="0"/>
          </p:cNvCxnSpPr>
          <p:nvPr/>
        </p:nvCxnSpPr>
        <p:spPr bwMode="auto">
          <a:xfrm>
            <a:off x="3505994" y="2434867"/>
            <a:ext cx="187325" cy="14763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sp>
        <p:nvSpPr>
          <p:cNvPr id="51" name="AutoShape 20">
            <a:extLst>
              <a:ext uri="{FF2B5EF4-FFF2-40B4-BE49-F238E27FC236}">
                <a16:creationId xmlns:a16="http://schemas.microsoft.com/office/drawing/2014/main" id="{9106AF79-C9C9-43D1-91A5-7B3A4DF1CF5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53" name="AutoShape 23">
            <a:extLst>
              <a:ext uri="{FF2B5EF4-FFF2-40B4-BE49-F238E27FC236}">
                <a16:creationId xmlns:a16="http://schemas.microsoft.com/office/drawing/2014/main" id="{DC3647FD-4999-4B2A-8A23-E4D69A27EC7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94" y="2434867"/>
            <a:ext cx="760414" cy="616744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4" name="Rectangle 7">
            <a:extLst>
              <a:ext uri="{FF2B5EF4-FFF2-40B4-BE49-F238E27FC236}">
                <a16:creationId xmlns:a16="http://schemas.microsoft.com/office/drawing/2014/main" id="{01BCCFA2-190D-4616-838B-4583CE92E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6319" y="309685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56" name="AutoShape 21">
            <a:extLst>
              <a:ext uri="{FF2B5EF4-FFF2-40B4-BE49-F238E27FC236}">
                <a16:creationId xmlns:a16="http://schemas.microsoft.com/office/drawing/2014/main" id="{46BD3E6F-9A61-48F1-98CF-0F75976A3506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5811838" y="2415023"/>
            <a:ext cx="147638" cy="187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sp>
        <p:nvSpPr>
          <p:cNvPr id="57" name="AutoShape 26">
            <a:extLst>
              <a:ext uri="{FF2B5EF4-FFF2-40B4-BE49-F238E27FC236}">
                <a16:creationId xmlns:a16="http://schemas.microsoft.com/office/drawing/2014/main" id="{A4C20B20-8B37-497A-81A3-2E315F0EFF4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59" name="AutoShape 29">
            <a:extLst>
              <a:ext uri="{FF2B5EF4-FFF2-40B4-BE49-F238E27FC236}">
                <a16:creationId xmlns:a16="http://schemas.microsoft.com/office/drawing/2014/main" id="{FB8C2806-70EF-4BA9-978C-867D375F720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315994" y="2434867"/>
            <a:ext cx="760414" cy="616744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0" name="Rectangle 7">
            <a:extLst>
              <a:ext uri="{FF2B5EF4-FFF2-40B4-BE49-F238E27FC236}">
                <a16:creationId xmlns:a16="http://schemas.microsoft.com/office/drawing/2014/main" id="{BED65C74-BB46-44B3-BF4D-0848AE8964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2319" y="309685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61" name="AutoShape 21">
            <a:extLst>
              <a:ext uri="{FF2B5EF4-FFF2-40B4-BE49-F238E27FC236}">
                <a16:creationId xmlns:a16="http://schemas.microsoft.com/office/drawing/2014/main" id="{0D0C6175-21E4-442D-A4DE-71FD9E77AF90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7961314" y="2545992"/>
            <a:ext cx="228600" cy="158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2" name="AutoShape 21">
            <a:extLst>
              <a:ext uri="{FF2B5EF4-FFF2-40B4-BE49-F238E27FC236}">
                <a16:creationId xmlns:a16="http://schemas.microsoft.com/office/drawing/2014/main" id="{C175AB51-51F6-4FEE-A0C1-550C143FDF15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8097838" y="2415023"/>
            <a:ext cx="147638" cy="187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sp>
        <p:nvSpPr>
          <p:cNvPr id="69" name="Rectangle 7">
            <a:extLst>
              <a:ext uri="{FF2B5EF4-FFF2-40B4-BE49-F238E27FC236}">
                <a16:creationId xmlns:a16="http://schemas.microsoft.com/office/drawing/2014/main" id="{47E47B2D-4F80-4EED-B8E8-751BDAA06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8319" y="3096854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70" name="AutoShape 37">
            <a:extLst>
              <a:ext uri="{FF2B5EF4-FFF2-40B4-BE49-F238E27FC236}">
                <a16:creationId xmlns:a16="http://schemas.microsoft.com/office/drawing/2014/main" id="{2F996637-866D-4E2A-890A-D3875A3106F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0407" y="2434866"/>
            <a:ext cx="763587" cy="616744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71" name="Rectangle 7">
            <a:extLst>
              <a:ext uri="{FF2B5EF4-FFF2-40B4-BE49-F238E27FC236}">
                <a16:creationId xmlns:a16="http://schemas.microsoft.com/office/drawing/2014/main" id="{BDEBA1E2-1AB6-455B-9D03-9A539404C1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0319" y="3096854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64" name="AutoShape 27">
            <a:extLst>
              <a:ext uri="{FF2B5EF4-FFF2-40B4-BE49-F238E27FC236}">
                <a16:creationId xmlns:a16="http://schemas.microsoft.com/office/drawing/2014/main" id="{FDBFDE81-8FE3-434B-8DB2-AEA96384DA2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7" name="Rectangle 7">
            <a:extLst>
              <a:ext uri="{FF2B5EF4-FFF2-40B4-BE49-F238E27FC236}">
                <a16:creationId xmlns:a16="http://schemas.microsoft.com/office/drawing/2014/main" id="{B8762448-0C43-154C-A62D-4B813A714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98" name="Rectangle 7">
            <a:extLst>
              <a:ext uri="{FF2B5EF4-FFF2-40B4-BE49-F238E27FC236}">
                <a16:creationId xmlns:a16="http://schemas.microsoft.com/office/drawing/2014/main" id="{AEF6CEFD-E72F-5142-B4CB-67452BA22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99" name="Rectangle 7">
            <a:extLst>
              <a:ext uri="{FF2B5EF4-FFF2-40B4-BE49-F238E27FC236}">
                <a16:creationId xmlns:a16="http://schemas.microsoft.com/office/drawing/2014/main" id="{102E166A-A6BB-1D4D-83A2-0D187C64B7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</a:t>
            </a:r>
          </a:p>
        </p:txBody>
      </p:sp>
      <p:sp>
        <p:nvSpPr>
          <p:cNvPr id="100" name="Rectangle 7">
            <a:extLst>
              <a:ext uri="{FF2B5EF4-FFF2-40B4-BE49-F238E27FC236}">
                <a16:creationId xmlns:a16="http://schemas.microsoft.com/office/drawing/2014/main" id="{0B5D9A91-3B5D-5442-A178-FC8FFD12D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7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101" name="Rectangle 7">
            <a:extLst>
              <a:ext uri="{FF2B5EF4-FFF2-40B4-BE49-F238E27FC236}">
                <a16:creationId xmlns:a16="http://schemas.microsoft.com/office/drawing/2014/main" id="{23C4376E-442B-DF4B-A077-2E75CFB4E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102" name="Rectangle 7">
            <a:extLst>
              <a:ext uri="{FF2B5EF4-FFF2-40B4-BE49-F238E27FC236}">
                <a16:creationId xmlns:a16="http://schemas.microsoft.com/office/drawing/2014/main" id="{283A88F5-0FC1-784C-83A0-D49E0C3AEF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9" y="3101712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103" name="Rectangle 7">
            <a:extLst>
              <a:ext uri="{FF2B5EF4-FFF2-40B4-BE49-F238E27FC236}">
                <a16:creationId xmlns:a16="http://schemas.microsoft.com/office/drawing/2014/main" id="{D9D831E8-6576-944A-AB89-E106989148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3909" y="3101712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14</a:t>
            </a:r>
          </a:p>
        </p:txBody>
      </p:sp>
      <p:sp>
        <p:nvSpPr>
          <p:cNvPr id="104" name="Rectangle 7">
            <a:extLst>
              <a:ext uri="{FF2B5EF4-FFF2-40B4-BE49-F238E27FC236}">
                <a16:creationId xmlns:a16="http://schemas.microsoft.com/office/drawing/2014/main" id="{6BED3171-2630-B446-8347-E400396E6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</a:t>
            </a:r>
          </a:p>
        </p:txBody>
      </p:sp>
      <p:sp>
        <p:nvSpPr>
          <p:cNvPr id="105" name="Rectangle 7">
            <a:extLst>
              <a:ext uri="{FF2B5EF4-FFF2-40B4-BE49-F238E27FC236}">
                <a16:creationId xmlns:a16="http://schemas.microsoft.com/office/drawing/2014/main" id="{296B0392-463C-B04F-B993-9474D52349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</a:t>
            </a:r>
          </a:p>
        </p:txBody>
      </p:sp>
      <p:cxnSp>
        <p:nvCxnSpPr>
          <p:cNvPr id="106" name="AutoShape 33">
            <a:extLst>
              <a:ext uri="{FF2B5EF4-FFF2-40B4-BE49-F238E27FC236}">
                <a16:creationId xmlns:a16="http://schemas.microsoft.com/office/drawing/2014/main" id="{0DEA5188-5A50-6B47-BD36-0FBACC83522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0407" y="2434866"/>
            <a:ext cx="1588" cy="60483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F163784-1F2B-5E4B-AAB6-A81C23FFE7AB}"/>
              </a:ext>
            </a:extLst>
          </p:cNvPr>
          <p:cNvSpPr/>
          <p:nvPr/>
        </p:nvSpPr>
        <p:spPr>
          <a:xfrm>
            <a:off x="140586" y="3666357"/>
            <a:ext cx="5362483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AutoShape 21">
            <a:extLst>
              <a:ext uri="{FF2B5EF4-FFF2-40B4-BE49-F238E27FC236}">
                <a16:creationId xmlns:a16="http://schemas.microsoft.com/office/drawing/2014/main" id="{B89E3763-341B-9E45-9B80-0C4D139071D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9C85AA1-3295-5C43-94FA-DCA37A06319B}"/>
              </a:ext>
            </a:extLst>
          </p:cNvPr>
          <p:cNvSpPr/>
          <p:nvPr/>
        </p:nvSpPr>
        <p:spPr>
          <a:xfrm>
            <a:off x="4642643" y="2430383"/>
            <a:ext cx="2293941" cy="1036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F0D4A11-D9BC-3147-9B0A-651266309DF1}"/>
              </a:ext>
            </a:extLst>
          </p:cNvPr>
          <p:cNvSpPr/>
          <p:nvPr/>
        </p:nvSpPr>
        <p:spPr>
          <a:xfrm>
            <a:off x="6937377" y="2422344"/>
            <a:ext cx="2293941" cy="1046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2656843-AC3C-1248-9819-825F91A53C47}"/>
              </a:ext>
            </a:extLst>
          </p:cNvPr>
          <p:cNvSpPr/>
          <p:nvPr/>
        </p:nvSpPr>
        <p:spPr>
          <a:xfrm>
            <a:off x="1759619" y="2432486"/>
            <a:ext cx="2890965" cy="1036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753497-8455-634A-8B30-FBBC488E4011}"/>
              </a:ext>
            </a:extLst>
          </p:cNvPr>
          <p:cNvSpPr/>
          <p:nvPr/>
        </p:nvSpPr>
        <p:spPr>
          <a:xfrm>
            <a:off x="5222345" y="1149868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536276-3C81-3644-B408-99E14E035B93}"/>
              </a:ext>
            </a:extLst>
          </p:cNvPr>
          <p:cNvSpPr/>
          <p:nvPr/>
        </p:nvSpPr>
        <p:spPr>
          <a:xfrm>
            <a:off x="2857498" y="2080279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  <a:endParaRPr lang="en-US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085B1F7-B17A-F84C-974E-7267294FB47A}"/>
              </a:ext>
            </a:extLst>
          </p:cNvPr>
          <p:cNvSpPr/>
          <p:nvPr/>
        </p:nvSpPr>
        <p:spPr>
          <a:xfrm>
            <a:off x="5210069" y="2111261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  <a:endParaRPr lang="en-US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BC6CB6C-5DD0-F441-8AAA-3A5FFBEA7C6F}"/>
              </a:ext>
            </a:extLst>
          </p:cNvPr>
          <p:cNvSpPr/>
          <p:nvPr/>
        </p:nvSpPr>
        <p:spPr>
          <a:xfrm>
            <a:off x="7458867" y="2111261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84A9686-B838-2646-B063-A60541DD7788}"/>
              </a:ext>
            </a:extLst>
          </p:cNvPr>
          <p:cNvSpPr/>
          <p:nvPr/>
        </p:nvSpPr>
        <p:spPr>
          <a:xfrm>
            <a:off x="6260311" y="3605422"/>
            <a:ext cx="5362483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3FC83D52-9539-B445-BBCC-D69954680235}"/>
              </a:ext>
            </a:extLst>
          </p:cNvPr>
          <p:cNvSpPr/>
          <p:nvPr/>
        </p:nvSpPr>
        <p:spPr>
          <a:xfrm rot="3600000">
            <a:off x="3922330" y="886839"/>
            <a:ext cx="1418981" cy="2479863"/>
          </a:xfrm>
          <a:prstGeom prst="triangle">
            <a:avLst>
              <a:gd name="adj" fmla="val 51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19" name="Triangle 118">
            <a:extLst>
              <a:ext uri="{FF2B5EF4-FFF2-40B4-BE49-F238E27FC236}">
                <a16:creationId xmlns:a16="http://schemas.microsoft.com/office/drawing/2014/main" id="{6529C16F-CD7E-DB41-BC80-4BE25165EB01}"/>
              </a:ext>
            </a:extLst>
          </p:cNvPr>
          <p:cNvSpPr/>
          <p:nvPr/>
        </p:nvSpPr>
        <p:spPr>
          <a:xfrm rot="-3600000">
            <a:off x="6215958" y="900663"/>
            <a:ext cx="1507961" cy="2537762"/>
          </a:xfrm>
          <a:prstGeom prst="triangle">
            <a:avLst>
              <a:gd name="adj" fmla="val 51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20" name="Triangle 119">
            <a:extLst>
              <a:ext uri="{FF2B5EF4-FFF2-40B4-BE49-F238E27FC236}">
                <a16:creationId xmlns:a16="http://schemas.microsoft.com/office/drawing/2014/main" id="{BE9715B6-E133-764F-902D-0DA1037642C5}"/>
              </a:ext>
            </a:extLst>
          </p:cNvPr>
          <p:cNvSpPr/>
          <p:nvPr/>
        </p:nvSpPr>
        <p:spPr>
          <a:xfrm>
            <a:off x="5036484" y="1530451"/>
            <a:ext cx="1483161" cy="1120696"/>
          </a:xfrm>
          <a:prstGeom prst="triangle">
            <a:avLst>
              <a:gd name="adj" fmla="val 51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0371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8" grpId="0" animBg="1"/>
      <p:bldP spid="101" grpId="0" animBg="1"/>
      <p:bldP spid="19" grpId="0" animBg="1"/>
      <p:bldP spid="19" grpId="1" animBg="1"/>
      <p:bldP spid="19" grpId="2" animBg="1"/>
      <p:bldP spid="110" grpId="0" animBg="1"/>
      <p:bldP spid="112" grpId="0" animBg="1"/>
      <p:bldP spid="21" grpId="0"/>
      <p:bldP spid="22" grpId="0"/>
      <p:bldP spid="107" grpId="0" animBg="1"/>
      <p:bldP spid="107" grpId="1" animBg="1"/>
      <p:bldP spid="23" grpId="0" animBg="1"/>
      <p:bldP spid="23" grpId="1" animBg="1"/>
      <p:bldP spid="11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Alpha-Beta Pruning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9C2D59-9E92-CF4E-9236-85AA2AEBC004}"/>
              </a:ext>
            </a:extLst>
          </p:cNvPr>
          <p:cNvSpPr/>
          <p:nvPr/>
        </p:nvSpPr>
        <p:spPr>
          <a:xfrm>
            <a:off x="5222345" y="1149868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  <a:endParaRPr lang="en-US" dirty="0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6EFE7EA8-E9A3-7245-8DEB-3DDFD6E1B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3686" y="1847965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=-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CB162011-6566-E94D-BBF0-991158E84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9008" y="948493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=-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=+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8935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Alpha-Beta Pruning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9C2D59-9E92-CF4E-9236-85AA2AEBC004}"/>
              </a:ext>
            </a:extLst>
          </p:cNvPr>
          <p:cNvSpPr/>
          <p:nvPr/>
        </p:nvSpPr>
        <p:spPr>
          <a:xfrm>
            <a:off x="5222345" y="1149868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  <a:endParaRPr lang="en-US" dirty="0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6EFE7EA8-E9A3-7245-8DEB-3DDFD6E1B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3686" y="1847965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=-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CB162011-6566-E94D-BBF0-991158E84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9008" y="948493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=-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=+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2277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Alpha-Beta Pruning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9C2D59-9E92-CF4E-9236-85AA2AEBC004}"/>
              </a:ext>
            </a:extLst>
          </p:cNvPr>
          <p:cNvSpPr/>
          <p:nvPr/>
        </p:nvSpPr>
        <p:spPr>
          <a:xfrm>
            <a:off x="5222345" y="1149868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  <a:endParaRPr lang="en-US" dirty="0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6EFE7EA8-E9A3-7245-8DEB-3DDFD6E1B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3686" y="1847965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=-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CB162011-6566-E94D-BBF0-991158E84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9008" y="948493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=-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=+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7125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Alpha-Beta Pruning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9C2D59-9E92-CF4E-9236-85AA2AEBC004}"/>
              </a:ext>
            </a:extLst>
          </p:cNvPr>
          <p:cNvSpPr/>
          <p:nvPr/>
        </p:nvSpPr>
        <p:spPr>
          <a:xfrm>
            <a:off x="5222345" y="1149868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  <a:endParaRPr lang="en-US" dirty="0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6EFE7EA8-E9A3-7245-8DEB-3DDFD6E1B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3686" y="1847965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Symbol" pitchFamily="18" charset="2"/>
            </a:endParaRP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CB162011-6566-E94D-BBF0-991158E84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9008" y="948493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=-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=+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3932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Alpha-Beta Pruning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9C2D59-9E92-CF4E-9236-85AA2AEBC004}"/>
              </a:ext>
            </a:extLst>
          </p:cNvPr>
          <p:cNvSpPr/>
          <p:nvPr/>
        </p:nvSpPr>
        <p:spPr>
          <a:xfrm>
            <a:off x="5222345" y="1149868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  <a:endParaRPr lang="en-US" dirty="0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6EFE7EA8-E9A3-7245-8DEB-3DDFD6E1B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3686" y="1847965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Symbol" pitchFamily="18" charset="2"/>
            </a:endParaRP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CB162011-6566-E94D-BBF0-991158E84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9008" y="948493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=3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=+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9458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Alpha-Beta Pruning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9C2D59-9E92-CF4E-9236-85AA2AEBC004}"/>
              </a:ext>
            </a:extLst>
          </p:cNvPr>
          <p:cNvSpPr/>
          <p:nvPr/>
        </p:nvSpPr>
        <p:spPr>
          <a:xfrm>
            <a:off x="5222345" y="114986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3</a:t>
            </a:r>
            <a:endParaRPr lang="en-US" dirty="0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6EFE7EA8-E9A3-7245-8DEB-3DDFD6E1B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3686" y="1847965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Symbol" pitchFamily="18" charset="2"/>
            </a:endParaRP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CB162011-6566-E94D-BBF0-991158E84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9008" y="948493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=3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=+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391376-B6DD-A04F-BEC4-419696FCE54A}"/>
              </a:ext>
            </a:extLst>
          </p:cNvPr>
          <p:cNvSpPr/>
          <p:nvPr/>
        </p:nvSpPr>
        <p:spPr>
          <a:xfrm>
            <a:off x="5238737" y="2096557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  <a:endParaRPr lang="en-US" dirty="0"/>
          </a:p>
        </p:txBody>
      </p:sp>
      <p:sp>
        <p:nvSpPr>
          <p:cNvPr id="31" name="TextBox 9">
            <a:extLst>
              <a:ext uri="{FF2B5EF4-FFF2-40B4-BE49-F238E27FC236}">
                <a16:creationId xmlns:a16="http://schemas.microsoft.com/office/drawing/2014/main" id="{78447471-97C1-4244-9028-B07CC2FD92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6304" y="1862864"/>
            <a:ext cx="112665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=-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=+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339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9">
            <a:extLst>
              <a:ext uri="{FF2B5EF4-FFF2-40B4-BE49-F238E27FC236}">
                <a16:creationId xmlns:a16="http://schemas.microsoft.com/office/drawing/2014/main" id="{FC68F371-3167-0C44-B989-85972F3F5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6304" y="1862864"/>
            <a:ext cx="112665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=-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=+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Alpha-Beta Pruning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9150" y="3560429"/>
            <a:ext cx="62368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F67712-4945-4142-82B2-FAC149395C3A}"/>
              </a:ext>
            </a:extLst>
          </p:cNvPr>
          <p:cNvSpPr/>
          <p:nvPr/>
        </p:nvSpPr>
        <p:spPr>
          <a:xfrm>
            <a:off x="5238737" y="2096557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  <a:endParaRPr lang="en-US" dirty="0"/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7" name="TextBox 9">
            <a:extLst>
              <a:ext uri="{FF2B5EF4-FFF2-40B4-BE49-F238E27FC236}">
                <a16:creationId xmlns:a16="http://schemas.microsoft.com/office/drawing/2014/main" id="{E19CC414-14FC-8841-A763-26999A6E52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3686" y="1847965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Symbol" pitchFamily="18" charset="2"/>
            </a:endParaRP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TextBox 9">
            <a:extLst>
              <a:ext uri="{FF2B5EF4-FFF2-40B4-BE49-F238E27FC236}">
                <a16:creationId xmlns:a16="http://schemas.microsoft.com/office/drawing/2014/main" id="{98837C84-583E-5C45-87C9-9A9A3907E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9008" y="948493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=3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=+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0296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9">
            <a:extLst>
              <a:ext uri="{FF2B5EF4-FFF2-40B4-BE49-F238E27FC236}">
                <a16:creationId xmlns:a16="http://schemas.microsoft.com/office/drawing/2014/main" id="{FC68F371-3167-0C44-B989-85972F3F5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6304" y="1862864"/>
            <a:ext cx="112665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=-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=+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Alpha-Beta Pruning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9150" y="3560429"/>
            <a:ext cx="62368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F67712-4945-4142-82B2-FAC149395C3A}"/>
              </a:ext>
            </a:extLst>
          </p:cNvPr>
          <p:cNvSpPr/>
          <p:nvPr/>
        </p:nvSpPr>
        <p:spPr>
          <a:xfrm>
            <a:off x="5238737" y="2096557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  <a:endParaRPr lang="en-US" dirty="0"/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7" name="TextBox 9">
            <a:extLst>
              <a:ext uri="{FF2B5EF4-FFF2-40B4-BE49-F238E27FC236}">
                <a16:creationId xmlns:a16="http://schemas.microsoft.com/office/drawing/2014/main" id="{E19CC414-14FC-8841-A763-26999A6E52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3686" y="1847965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Symbol" pitchFamily="18" charset="2"/>
            </a:endParaRP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TextBox 9">
            <a:extLst>
              <a:ext uri="{FF2B5EF4-FFF2-40B4-BE49-F238E27FC236}">
                <a16:creationId xmlns:a16="http://schemas.microsoft.com/office/drawing/2014/main" id="{98837C84-583E-5C45-87C9-9A9A3907E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9008" y="948493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=3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=+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09475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9">
            <a:extLst>
              <a:ext uri="{FF2B5EF4-FFF2-40B4-BE49-F238E27FC236}">
                <a16:creationId xmlns:a16="http://schemas.microsoft.com/office/drawing/2014/main" id="{FC68F371-3167-0C44-B989-85972F3F5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6304" y="1862864"/>
            <a:ext cx="112665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=-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=2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Alpha-Beta Pruning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9150" y="3560429"/>
            <a:ext cx="62368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F67712-4945-4142-82B2-FAC149395C3A}"/>
              </a:ext>
            </a:extLst>
          </p:cNvPr>
          <p:cNvSpPr/>
          <p:nvPr/>
        </p:nvSpPr>
        <p:spPr>
          <a:xfrm>
            <a:off x="5238737" y="2096557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2</a:t>
            </a:r>
            <a:endParaRPr lang="en-US" dirty="0"/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7" name="TextBox 9">
            <a:extLst>
              <a:ext uri="{FF2B5EF4-FFF2-40B4-BE49-F238E27FC236}">
                <a16:creationId xmlns:a16="http://schemas.microsoft.com/office/drawing/2014/main" id="{E19CC414-14FC-8841-A763-26999A6E52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3686" y="1847965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Symbol" pitchFamily="18" charset="2"/>
            </a:endParaRP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TextBox 9">
            <a:extLst>
              <a:ext uri="{FF2B5EF4-FFF2-40B4-BE49-F238E27FC236}">
                <a16:creationId xmlns:a16="http://schemas.microsoft.com/office/drawing/2014/main" id="{98837C84-583E-5C45-87C9-9A9A3907E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9008" y="948493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=3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=+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1370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9">
            <a:extLst>
              <a:ext uri="{FF2B5EF4-FFF2-40B4-BE49-F238E27FC236}">
                <a16:creationId xmlns:a16="http://schemas.microsoft.com/office/drawing/2014/main" id="{FC68F371-3167-0C44-B989-85972F3F5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6304" y="1862864"/>
            <a:ext cx="112665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=-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=2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Alpha-Beta Pruning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9150" y="3560429"/>
            <a:ext cx="62368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F67712-4945-4142-82B2-FAC149395C3A}"/>
              </a:ext>
            </a:extLst>
          </p:cNvPr>
          <p:cNvSpPr/>
          <p:nvPr/>
        </p:nvSpPr>
        <p:spPr>
          <a:xfrm>
            <a:off x="5238737" y="2096557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2</a:t>
            </a:r>
            <a:endParaRPr lang="en-US" dirty="0"/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>
                <a:alpha val="12000"/>
              </a:schemeClr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>
              <a:alpha val="20000"/>
            </a:srgbClr>
          </a:solidFill>
          <a:ln w="9525">
            <a:solidFill>
              <a:schemeClr val="tx1">
                <a:alpha val="12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>
              <a:alpha val="20000"/>
            </a:srgbClr>
          </a:solidFill>
          <a:ln w="9525">
            <a:solidFill>
              <a:schemeClr val="tx1">
                <a:alpha val="12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>
                <a:alpha val="15000"/>
              </a:schemeClr>
            </a:solidFill>
            <a:round/>
            <a:headEnd/>
            <a:tailEnd type="triangle" w="med" len="med"/>
          </a:ln>
        </p:spPr>
      </p:cxnSp>
      <p:sp>
        <p:nvSpPr>
          <p:cNvPr id="37" name="TextBox 9">
            <a:extLst>
              <a:ext uri="{FF2B5EF4-FFF2-40B4-BE49-F238E27FC236}">
                <a16:creationId xmlns:a16="http://schemas.microsoft.com/office/drawing/2014/main" id="{E19CC414-14FC-8841-A763-26999A6E52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3686" y="1847965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Symbol" pitchFamily="18" charset="2"/>
            </a:endParaRP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TextBox 9">
            <a:extLst>
              <a:ext uri="{FF2B5EF4-FFF2-40B4-BE49-F238E27FC236}">
                <a16:creationId xmlns:a16="http://schemas.microsoft.com/office/drawing/2014/main" id="{98837C84-583E-5C45-87C9-9A9A3907E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9008" y="948493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=3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=+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817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6" name="Rectangle 7">
            <a:extLst>
              <a:ext uri="{FF2B5EF4-FFF2-40B4-BE49-F238E27FC236}">
                <a16:creationId xmlns:a16="http://schemas.microsoft.com/office/drawing/2014/main" id="{A7F6EB80-89EF-4C96-9103-A2C26EAA0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2319" y="3096854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37" name="AutoShape 17">
            <a:extLst>
              <a:ext uri="{FF2B5EF4-FFF2-40B4-BE49-F238E27FC236}">
                <a16:creationId xmlns:a16="http://schemas.microsoft.com/office/drawing/2014/main" id="{47E856A6-EE6E-4E37-8E73-23F6E5C0A5A5}"/>
              </a:ext>
            </a:extLst>
          </p:cNvPr>
          <p:cNvCxnSpPr>
            <a:cxnSpLocks noChangeShapeType="1"/>
            <a:stCxn id="43" idx="0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8" name="Rectangle 7">
            <a:extLst>
              <a:ext uri="{FF2B5EF4-FFF2-40B4-BE49-F238E27FC236}">
                <a16:creationId xmlns:a16="http://schemas.microsoft.com/office/drawing/2014/main" id="{59A18E95-CCBB-44CB-A1C6-FEE61BAFB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4319" y="3096854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39" name="AutoShape 33">
            <a:extLst>
              <a:ext uri="{FF2B5EF4-FFF2-40B4-BE49-F238E27FC236}">
                <a16:creationId xmlns:a16="http://schemas.microsoft.com/office/drawing/2014/main" id="{6DF56B09-25BB-4FBB-BE04-1C94DE7FB09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76407" y="2434866"/>
            <a:ext cx="1588" cy="60483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0" name="Rectangle 7">
            <a:extLst>
              <a:ext uri="{FF2B5EF4-FFF2-40B4-BE49-F238E27FC236}">
                <a16:creationId xmlns:a16="http://schemas.microsoft.com/office/drawing/2014/main" id="{08C5DF38-9A39-4EA5-89F3-055A0397B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4319" y="3096854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41" name="AutoShape 37">
            <a:extLst>
              <a:ext uri="{FF2B5EF4-FFF2-40B4-BE49-F238E27FC236}">
                <a16:creationId xmlns:a16="http://schemas.microsoft.com/office/drawing/2014/main" id="{48FB38C8-F7E0-4580-9973-FF10C9EBA4B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76407" y="2434866"/>
            <a:ext cx="763587" cy="616744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2" name="Rectangle 7">
            <a:extLst>
              <a:ext uri="{FF2B5EF4-FFF2-40B4-BE49-F238E27FC236}">
                <a16:creationId xmlns:a16="http://schemas.microsoft.com/office/drawing/2014/main" id="{74E7911D-16BD-4C93-9C32-67EDFA3AD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6319" y="3096854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3" name="AutoShape 6">
            <a:extLst>
              <a:ext uri="{FF2B5EF4-FFF2-40B4-BE49-F238E27FC236}">
                <a16:creationId xmlns:a16="http://schemas.microsoft.com/office/drawing/2014/main" id="{CAE5DBB1-ECE9-4761-8EE2-635509CBD25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44" name="AutoShape 7">
            <a:extLst>
              <a:ext uri="{FF2B5EF4-FFF2-40B4-BE49-F238E27FC236}">
                <a16:creationId xmlns:a16="http://schemas.microsoft.com/office/drawing/2014/main" id="{81D02A7F-7C1E-4EF7-B172-7A372B9E6B28}"/>
              </a:ext>
            </a:extLst>
          </p:cNvPr>
          <p:cNvCxnSpPr>
            <a:cxnSpLocks noChangeShapeType="1"/>
            <a:stCxn id="34" idx="3"/>
            <a:endCxn id="43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5" name="AutoShape 9">
            <a:extLst>
              <a:ext uri="{FF2B5EF4-FFF2-40B4-BE49-F238E27FC236}">
                <a16:creationId xmlns:a16="http://schemas.microsoft.com/office/drawing/2014/main" id="{A80714B8-E08C-4FAA-A41F-56F42B308746}"/>
              </a:ext>
            </a:extLst>
          </p:cNvPr>
          <p:cNvCxnSpPr>
            <a:cxnSpLocks noChangeShapeType="1"/>
            <a:stCxn id="43" idx="0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6" name="Rectangle 7">
            <a:extLst>
              <a:ext uri="{FF2B5EF4-FFF2-40B4-BE49-F238E27FC236}">
                <a16:creationId xmlns:a16="http://schemas.microsoft.com/office/drawing/2014/main" id="{6FAB39EA-6F69-49F1-ACE7-B539349DB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0319" y="3096854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50" name="AutoShape 21">
            <a:extLst>
              <a:ext uri="{FF2B5EF4-FFF2-40B4-BE49-F238E27FC236}">
                <a16:creationId xmlns:a16="http://schemas.microsoft.com/office/drawing/2014/main" id="{C0DDA552-6907-4188-8146-5728A8E21702}"/>
              </a:ext>
            </a:extLst>
          </p:cNvPr>
          <p:cNvCxnSpPr>
            <a:cxnSpLocks noChangeShapeType="1"/>
            <a:stCxn id="43" idx="0"/>
          </p:cNvCxnSpPr>
          <p:nvPr/>
        </p:nvCxnSpPr>
        <p:spPr bwMode="auto">
          <a:xfrm>
            <a:off x="3505994" y="2434867"/>
            <a:ext cx="187325" cy="14763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sp>
        <p:nvSpPr>
          <p:cNvPr id="51" name="AutoShape 20">
            <a:extLst>
              <a:ext uri="{FF2B5EF4-FFF2-40B4-BE49-F238E27FC236}">
                <a16:creationId xmlns:a16="http://schemas.microsoft.com/office/drawing/2014/main" id="{9106AF79-C9C9-43D1-91A5-7B3A4DF1CF5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53" name="AutoShape 23">
            <a:extLst>
              <a:ext uri="{FF2B5EF4-FFF2-40B4-BE49-F238E27FC236}">
                <a16:creationId xmlns:a16="http://schemas.microsoft.com/office/drawing/2014/main" id="{DC3647FD-4999-4B2A-8A23-E4D69A27EC7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94" y="2434867"/>
            <a:ext cx="760414" cy="616744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4" name="Rectangle 7">
            <a:extLst>
              <a:ext uri="{FF2B5EF4-FFF2-40B4-BE49-F238E27FC236}">
                <a16:creationId xmlns:a16="http://schemas.microsoft.com/office/drawing/2014/main" id="{01BCCFA2-190D-4616-838B-4583CE92E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6319" y="309685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56" name="AutoShape 21">
            <a:extLst>
              <a:ext uri="{FF2B5EF4-FFF2-40B4-BE49-F238E27FC236}">
                <a16:creationId xmlns:a16="http://schemas.microsoft.com/office/drawing/2014/main" id="{46BD3E6F-9A61-48F1-98CF-0F75976A3506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5811838" y="2415023"/>
            <a:ext cx="147638" cy="187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sp>
        <p:nvSpPr>
          <p:cNvPr id="57" name="AutoShape 26">
            <a:extLst>
              <a:ext uri="{FF2B5EF4-FFF2-40B4-BE49-F238E27FC236}">
                <a16:creationId xmlns:a16="http://schemas.microsoft.com/office/drawing/2014/main" id="{A4C20B20-8B37-497A-81A3-2E315F0EFF4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59" name="AutoShape 29">
            <a:extLst>
              <a:ext uri="{FF2B5EF4-FFF2-40B4-BE49-F238E27FC236}">
                <a16:creationId xmlns:a16="http://schemas.microsoft.com/office/drawing/2014/main" id="{FB8C2806-70EF-4BA9-978C-867D375F720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315994" y="2434867"/>
            <a:ext cx="760414" cy="616744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0" name="Rectangle 7">
            <a:extLst>
              <a:ext uri="{FF2B5EF4-FFF2-40B4-BE49-F238E27FC236}">
                <a16:creationId xmlns:a16="http://schemas.microsoft.com/office/drawing/2014/main" id="{BED65C74-BB46-44B3-BF4D-0848AE8964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2319" y="309685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61" name="AutoShape 21">
            <a:extLst>
              <a:ext uri="{FF2B5EF4-FFF2-40B4-BE49-F238E27FC236}">
                <a16:creationId xmlns:a16="http://schemas.microsoft.com/office/drawing/2014/main" id="{0D0C6175-21E4-442D-A4DE-71FD9E77AF90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7961314" y="2545992"/>
            <a:ext cx="228600" cy="158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2" name="AutoShape 21">
            <a:extLst>
              <a:ext uri="{FF2B5EF4-FFF2-40B4-BE49-F238E27FC236}">
                <a16:creationId xmlns:a16="http://schemas.microsoft.com/office/drawing/2014/main" id="{C175AB51-51F6-4FEE-A0C1-550C143FDF15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8097838" y="2415023"/>
            <a:ext cx="147638" cy="187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sp>
        <p:nvSpPr>
          <p:cNvPr id="69" name="Rectangle 7">
            <a:extLst>
              <a:ext uri="{FF2B5EF4-FFF2-40B4-BE49-F238E27FC236}">
                <a16:creationId xmlns:a16="http://schemas.microsoft.com/office/drawing/2014/main" id="{47E47B2D-4F80-4EED-B8E8-751BDAA06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8319" y="3096854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70" name="AutoShape 37">
            <a:extLst>
              <a:ext uri="{FF2B5EF4-FFF2-40B4-BE49-F238E27FC236}">
                <a16:creationId xmlns:a16="http://schemas.microsoft.com/office/drawing/2014/main" id="{2F996637-866D-4E2A-890A-D3875A3106F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0407" y="2434866"/>
            <a:ext cx="763587" cy="616744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71" name="Rectangle 7">
            <a:extLst>
              <a:ext uri="{FF2B5EF4-FFF2-40B4-BE49-F238E27FC236}">
                <a16:creationId xmlns:a16="http://schemas.microsoft.com/office/drawing/2014/main" id="{BDEBA1E2-1AB6-455B-9D03-9A539404C1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0319" y="3096854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64" name="AutoShape 27">
            <a:extLst>
              <a:ext uri="{FF2B5EF4-FFF2-40B4-BE49-F238E27FC236}">
                <a16:creationId xmlns:a16="http://schemas.microsoft.com/office/drawing/2014/main" id="{FDBFDE81-8FE3-434B-8DB2-AEA96384DA2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7" name="Rectangle 7">
            <a:extLst>
              <a:ext uri="{FF2B5EF4-FFF2-40B4-BE49-F238E27FC236}">
                <a16:creationId xmlns:a16="http://schemas.microsoft.com/office/drawing/2014/main" id="{B8762448-0C43-154C-A62D-4B813A714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98" name="Rectangle 7">
            <a:extLst>
              <a:ext uri="{FF2B5EF4-FFF2-40B4-BE49-F238E27FC236}">
                <a16:creationId xmlns:a16="http://schemas.microsoft.com/office/drawing/2014/main" id="{AEF6CEFD-E72F-5142-B4CB-67452BA22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99" name="Rectangle 7">
            <a:extLst>
              <a:ext uri="{FF2B5EF4-FFF2-40B4-BE49-F238E27FC236}">
                <a16:creationId xmlns:a16="http://schemas.microsoft.com/office/drawing/2014/main" id="{102E166A-A6BB-1D4D-83A2-0D187C64B7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</a:t>
            </a:r>
          </a:p>
        </p:txBody>
      </p:sp>
      <p:sp>
        <p:nvSpPr>
          <p:cNvPr id="100" name="Rectangle 7">
            <a:extLst>
              <a:ext uri="{FF2B5EF4-FFF2-40B4-BE49-F238E27FC236}">
                <a16:creationId xmlns:a16="http://schemas.microsoft.com/office/drawing/2014/main" id="{0B5D9A91-3B5D-5442-A178-FC8FFD12D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7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101" name="Rectangle 7">
            <a:extLst>
              <a:ext uri="{FF2B5EF4-FFF2-40B4-BE49-F238E27FC236}">
                <a16:creationId xmlns:a16="http://schemas.microsoft.com/office/drawing/2014/main" id="{23C4376E-442B-DF4B-A077-2E75CFB4E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102" name="Rectangle 7">
            <a:extLst>
              <a:ext uri="{FF2B5EF4-FFF2-40B4-BE49-F238E27FC236}">
                <a16:creationId xmlns:a16="http://schemas.microsoft.com/office/drawing/2014/main" id="{283A88F5-0FC1-784C-83A0-D49E0C3AEF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9" y="3101712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103" name="Rectangle 7">
            <a:extLst>
              <a:ext uri="{FF2B5EF4-FFF2-40B4-BE49-F238E27FC236}">
                <a16:creationId xmlns:a16="http://schemas.microsoft.com/office/drawing/2014/main" id="{D9D831E8-6576-944A-AB89-E106989148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3909" y="3101712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14</a:t>
            </a:r>
          </a:p>
        </p:txBody>
      </p:sp>
      <p:sp>
        <p:nvSpPr>
          <p:cNvPr id="104" name="Rectangle 7">
            <a:extLst>
              <a:ext uri="{FF2B5EF4-FFF2-40B4-BE49-F238E27FC236}">
                <a16:creationId xmlns:a16="http://schemas.microsoft.com/office/drawing/2014/main" id="{6BED3171-2630-B446-8347-E400396E6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</a:t>
            </a:r>
          </a:p>
        </p:txBody>
      </p:sp>
      <p:sp>
        <p:nvSpPr>
          <p:cNvPr id="105" name="Rectangle 7">
            <a:extLst>
              <a:ext uri="{FF2B5EF4-FFF2-40B4-BE49-F238E27FC236}">
                <a16:creationId xmlns:a16="http://schemas.microsoft.com/office/drawing/2014/main" id="{296B0392-463C-B04F-B993-9474D52349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</a:t>
            </a:r>
          </a:p>
        </p:txBody>
      </p:sp>
      <p:cxnSp>
        <p:nvCxnSpPr>
          <p:cNvPr id="106" name="AutoShape 33">
            <a:extLst>
              <a:ext uri="{FF2B5EF4-FFF2-40B4-BE49-F238E27FC236}">
                <a16:creationId xmlns:a16="http://schemas.microsoft.com/office/drawing/2014/main" id="{0DEA5188-5A50-6B47-BD36-0FBACC83522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0407" y="2434866"/>
            <a:ext cx="1588" cy="60483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8" name="AutoShape 21">
            <a:extLst>
              <a:ext uri="{FF2B5EF4-FFF2-40B4-BE49-F238E27FC236}">
                <a16:creationId xmlns:a16="http://schemas.microsoft.com/office/drawing/2014/main" id="{B89E3763-341B-9E45-9B80-0C4D139071D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E753497-8455-634A-8B30-FBBC488E4011}"/>
              </a:ext>
            </a:extLst>
          </p:cNvPr>
          <p:cNvSpPr/>
          <p:nvPr/>
        </p:nvSpPr>
        <p:spPr>
          <a:xfrm>
            <a:off x="5222345" y="1149868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536276-3C81-3644-B408-99E14E035B93}"/>
              </a:ext>
            </a:extLst>
          </p:cNvPr>
          <p:cNvSpPr/>
          <p:nvPr/>
        </p:nvSpPr>
        <p:spPr>
          <a:xfrm>
            <a:off x="2857498" y="2080279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  <a:endParaRPr lang="en-US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085B1F7-B17A-F84C-974E-7267294FB47A}"/>
              </a:ext>
            </a:extLst>
          </p:cNvPr>
          <p:cNvSpPr/>
          <p:nvPr/>
        </p:nvSpPr>
        <p:spPr>
          <a:xfrm>
            <a:off x="5210069" y="2111261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  <a:endParaRPr lang="en-US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BC6CB6C-5DD0-F441-8AAA-3A5FFBEA7C6F}"/>
              </a:ext>
            </a:extLst>
          </p:cNvPr>
          <p:cNvSpPr/>
          <p:nvPr/>
        </p:nvSpPr>
        <p:spPr>
          <a:xfrm>
            <a:off x="7458867" y="2111261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cxnSp>
        <p:nvCxnSpPr>
          <p:cNvPr id="65" name="AutoShape 13">
            <a:extLst>
              <a:ext uri="{FF2B5EF4-FFF2-40B4-BE49-F238E27FC236}">
                <a16:creationId xmlns:a16="http://schemas.microsoft.com/office/drawing/2014/main" id="{64B280B8-A9B2-A54A-BFBF-533E5CD1AE5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8742058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9">
            <a:extLst>
              <a:ext uri="{FF2B5EF4-FFF2-40B4-BE49-F238E27FC236}">
                <a16:creationId xmlns:a16="http://schemas.microsoft.com/office/drawing/2014/main" id="{FC68F371-3167-0C44-B989-85972F3F5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6304" y="1862864"/>
            <a:ext cx="112665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=-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=2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Alpha-Beta Pruning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9150" y="3560429"/>
            <a:ext cx="62368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F67712-4945-4142-82B2-FAC149395C3A}"/>
              </a:ext>
            </a:extLst>
          </p:cNvPr>
          <p:cNvSpPr/>
          <p:nvPr/>
        </p:nvSpPr>
        <p:spPr>
          <a:xfrm>
            <a:off x="5238737" y="2096557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2</a:t>
            </a:r>
            <a:endParaRPr lang="en-US" dirty="0"/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>
                <a:alpha val="12000"/>
              </a:schemeClr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>
              <a:alpha val="20000"/>
            </a:srgbClr>
          </a:solidFill>
          <a:ln w="9525">
            <a:solidFill>
              <a:schemeClr val="tx1">
                <a:alpha val="12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>
              <a:alpha val="20000"/>
            </a:srgbClr>
          </a:solidFill>
          <a:ln w="9525">
            <a:solidFill>
              <a:schemeClr val="tx1">
                <a:alpha val="12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>
                <a:alpha val="15000"/>
              </a:schemeClr>
            </a:solidFill>
            <a:round/>
            <a:headEnd/>
            <a:tailEnd type="triangle" w="med" len="med"/>
          </a:ln>
        </p:spPr>
      </p:cxnSp>
      <p:sp>
        <p:nvSpPr>
          <p:cNvPr id="37" name="TextBox 9">
            <a:extLst>
              <a:ext uri="{FF2B5EF4-FFF2-40B4-BE49-F238E27FC236}">
                <a16:creationId xmlns:a16="http://schemas.microsoft.com/office/drawing/2014/main" id="{E19CC414-14FC-8841-A763-26999A6E52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3686" y="1847965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Symbol" pitchFamily="18" charset="2"/>
            </a:endParaRP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TextBox 9">
            <a:extLst>
              <a:ext uri="{FF2B5EF4-FFF2-40B4-BE49-F238E27FC236}">
                <a16:creationId xmlns:a16="http://schemas.microsoft.com/office/drawing/2014/main" id="{98837C84-583E-5C45-87C9-9A9A3907E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9008" y="948493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=3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=+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503AC28-E9A6-FC4D-A9CC-766DC19A5901}"/>
              </a:ext>
            </a:extLst>
          </p:cNvPr>
          <p:cNvSpPr/>
          <p:nvPr/>
        </p:nvSpPr>
        <p:spPr>
          <a:xfrm>
            <a:off x="7433193" y="2121168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  <a:endParaRPr lang="en-US" dirty="0"/>
          </a:p>
        </p:txBody>
      </p:sp>
      <p:cxnSp>
        <p:nvCxnSpPr>
          <p:cNvPr id="41" name="AutoShape 17">
            <a:extLst>
              <a:ext uri="{FF2B5EF4-FFF2-40B4-BE49-F238E27FC236}">
                <a16:creationId xmlns:a16="http://schemas.microsoft.com/office/drawing/2014/main" id="{B966DFED-E4C4-A042-B812-4B2B92AF3E1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2" name="AutoShape 9">
            <a:extLst>
              <a:ext uri="{FF2B5EF4-FFF2-40B4-BE49-F238E27FC236}">
                <a16:creationId xmlns:a16="http://schemas.microsoft.com/office/drawing/2014/main" id="{49E0E7E2-636E-F341-B076-369308ADE11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319691" y="2475756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3" name="Rectangle 7">
            <a:extLst>
              <a:ext uri="{FF2B5EF4-FFF2-40B4-BE49-F238E27FC236}">
                <a16:creationId xmlns:a16="http://schemas.microsoft.com/office/drawing/2014/main" id="{1FB464BC-1F46-2A44-A71A-AB1D87105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9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4" name="Rectangle 7">
            <a:extLst>
              <a:ext uri="{FF2B5EF4-FFF2-40B4-BE49-F238E27FC236}">
                <a16:creationId xmlns:a16="http://schemas.microsoft.com/office/drawing/2014/main" id="{19BCE9A6-120F-6444-9F5B-0F9E9BBC0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5" name="Rectangle 7">
            <a:extLst>
              <a:ext uri="{FF2B5EF4-FFF2-40B4-BE49-F238E27FC236}">
                <a16:creationId xmlns:a16="http://schemas.microsoft.com/office/drawing/2014/main" id="{6EBD3891-4472-3546-BDC3-3893483CD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7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46" name="AutoShape 13">
            <a:extLst>
              <a:ext uri="{FF2B5EF4-FFF2-40B4-BE49-F238E27FC236}">
                <a16:creationId xmlns:a16="http://schemas.microsoft.com/office/drawing/2014/main" id="{813222A3-0A9E-C74E-90AD-F1CF637AC37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7" name="TextBox 9">
            <a:extLst>
              <a:ext uri="{FF2B5EF4-FFF2-40B4-BE49-F238E27FC236}">
                <a16:creationId xmlns:a16="http://schemas.microsoft.com/office/drawing/2014/main" id="{D5A48C8F-6FD9-5A4F-8791-D8F9B0E54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5138" y="1874362"/>
            <a:ext cx="112665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=-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=+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436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9">
            <a:extLst>
              <a:ext uri="{FF2B5EF4-FFF2-40B4-BE49-F238E27FC236}">
                <a16:creationId xmlns:a16="http://schemas.microsoft.com/office/drawing/2014/main" id="{FC68F371-3167-0C44-B989-85972F3F5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6304" y="1862864"/>
            <a:ext cx="112665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=-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=2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Alpha-Beta Pruning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9150" y="3560429"/>
            <a:ext cx="62368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F67712-4945-4142-82B2-FAC149395C3A}"/>
              </a:ext>
            </a:extLst>
          </p:cNvPr>
          <p:cNvSpPr/>
          <p:nvPr/>
        </p:nvSpPr>
        <p:spPr>
          <a:xfrm>
            <a:off x="5238737" y="2096557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2</a:t>
            </a:r>
            <a:endParaRPr lang="en-US" dirty="0"/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>
                <a:alpha val="12000"/>
              </a:schemeClr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>
              <a:alpha val="20000"/>
            </a:srgbClr>
          </a:solidFill>
          <a:ln w="9525">
            <a:solidFill>
              <a:schemeClr val="tx1">
                <a:alpha val="12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>
              <a:alpha val="20000"/>
            </a:srgbClr>
          </a:solidFill>
          <a:ln w="9525">
            <a:solidFill>
              <a:schemeClr val="tx1">
                <a:alpha val="12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>
                <a:alpha val="15000"/>
              </a:schemeClr>
            </a:solidFill>
            <a:round/>
            <a:headEnd/>
            <a:tailEnd type="triangle" w="med" len="med"/>
          </a:ln>
        </p:spPr>
      </p:cxnSp>
      <p:sp>
        <p:nvSpPr>
          <p:cNvPr id="37" name="TextBox 9">
            <a:extLst>
              <a:ext uri="{FF2B5EF4-FFF2-40B4-BE49-F238E27FC236}">
                <a16:creationId xmlns:a16="http://schemas.microsoft.com/office/drawing/2014/main" id="{E19CC414-14FC-8841-A763-26999A6E52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3686" y="1847965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Symbol" pitchFamily="18" charset="2"/>
            </a:endParaRP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TextBox 9">
            <a:extLst>
              <a:ext uri="{FF2B5EF4-FFF2-40B4-BE49-F238E27FC236}">
                <a16:creationId xmlns:a16="http://schemas.microsoft.com/office/drawing/2014/main" id="{98837C84-583E-5C45-87C9-9A9A3907E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9008" y="948493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=3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=+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503AC28-E9A6-FC4D-A9CC-766DC19A5901}"/>
              </a:ext>
            </a:extLst>
          </p:cNvPr>
          <p:cNvSpPr/>
          <p:nvPr/>
        </p:nvSpPr>
        <p:spPr>
          <a:xfrm>
            <a:off x="7433193" y="2121168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14</a:t>
            </a:r>
            <a:endParaRPr lang="en-US" dirty="0"/>
          </a:p>
        </p:txBody>
      </p:sp>
      <p:cxnSp>
        <p:nvCxnSpPr>
          <p:cNvPr id="41" name="AutoShape 17">
            <a:extLst>
              <a:ext uri="{FF2B5EF4-FFF2-40B4-BE49-F238E27FC236}">
                <a16:creationId xmlns:a16="http://schemas.microsoft.com/office/drawing/2014/main" id="{B966DFED-E4C4-A042-B812-4B2B92AF3E1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2" name="AutoShape 9">
            <a:extLst>
              <a:ext uri="{FF2B5EF4-FFF2-40B4-BE49-F238E27FC236}">
                <a16:creationId xmlns:a16="http://schemas.microsoft.com/office/drawing/2014/main" id="{49E0E7E2-636E-F341-B076-369308ADE11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319691" y="2475756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3" name="Rectangle 7">
            <a:extLst>
              <a:ext uri="{FF2B5EF4-FFF2-40B4-BE49-F238E27FC236}">
                <a16:creationId xmlns:a16="http://schemas.microsoft.com/office/drawing/2014/main" id="{1FB464BC-1F46-2A44-A71A-AB1D87105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9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4" name="Rectangle 7">
            <a:extLst>
              <a:ext uri="{FF2B5EF4-FFF2-40B4-BE49-F238E27FC236}">
                <a16:creationId xmlns:a16="http://schemas.microsoft.com/office/drawing/2014/main" id="{19BCE9A6-120F-6444-9F5B-0F9E9BBC0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5" name="Rectangle 7">
            <a:extLst>
              <a:ext uri="{FF2B5EF4-FFF2-40B4-BE49-F238E27FC236}">
                <a16:creationId xmlns:a16="http://schemas.microsoft.com/office/drawing/2014/main" id="{6EBD3891-4472-3546-BDC3-3893483CD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7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14</a:t>
            </a:r>
          </a:p>
        </p:txBody>
      </p:sp>
      <p:cxnSp>
        <p:nvCxnSpPr>
          <p:cNvPr id="46" name="AutoShape 13">
            <a:extLst>
              <a:ext uri="{FF2B5EF4-FFF2-40B4-BE49-F238E27FC236}">
                <a16:creationId xmlns:a16="http://schemas.microsoft.com/office/drawing/2014/main" id="{813222A3-0A9E-C74E-90AD-F1CF637AC37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7" name="TextBox 9">
            <a:extLst>
              <a:ext uri="{FF2B5EF4-FFF2-40B4-BE49-F238E27FC236}">
                <a16:creationId xmlns:a16="http://schemas.microsoft.com/office/drawing/2014/main" id="{D5A48C8F-6FD9-5A4F-8791-D8F9B0E54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5138" y="1874362"/>
            <a:ext cx="112665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=-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=14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6563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9">
            <a:extLst>
              <a:ext uri="{FF2B5EF4-FFF2-40B4-BE49-F238E27FC236}">
                <a16:creationId xmlns:a16="http://schemas.microsoft.com/office/drawing/2014/main" id="{D5A48C8F-6FD9-5A4F-8791-D8F9B0E54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5138" y="1874362"/>
            <a:ext cx="112665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=-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=5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9" name="TextBox 9">
            <a:extLst>
              <a:ext uri="{FF2B5EF4-FFF2-40B4-BE49-F238E27FC236}">
                <a16:creationId xmlns:a16="http://schemas.microsoft.com/office/drawing/2014/main" id="{FC68F371-3167-0C44-B989-85972F3F5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6304" y="1862864"/>
            <a:ext cx="112665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=-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=2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Alpha-Beta Pruning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9150" y="3560429"/>
            <a:ext cx="62368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F67712-4945-4142-82B2-FAC149395C3A}"/>
              </a:ext>
            </a:extLst>
          </p:cNvPr>
          <p:cNvSpPr/>
          <p:nvPr/>
        </p:nvSpPr>
        <p:spPr>
          <a:xfrm>
            <a:off x="5238737" y="2096557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2</a:t>
            </a:r>
            <a:endParaRPr lang="en-US" dirty="0"/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>
                <a:alpha val="12000"/>
              </a:schemeClr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>
              <a:alpha val="20000"/>
            </a:srgbClr>
          </a:solidFill>
          <a:ln w="9525">
            <a:solidFill>
              <a:schemeClr val="tx1">
                <a:alpha val="12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>
              <a:alpha val="20000"/>
            </a:srgbClr>
          </a:solidFill>
          <a:ln w="9525">
            <a:solidFill>
              <a:schemeClr val="tx1">
                <a:alpha val="12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>
                <a:alpha val="15000"/>
              </a:schemeClr>
            </a:solidFill>
            <a:round/>
            <a:headEnd/>
            <a:tailEnd type="triangle" w="med" len="med"/>
          </a:ln>
        </p:spPr>
      </p:cxnSp>
      <p:sp>
        <p:nvSpPr>
          <p:cNvPr id="37" name="TextBox 9">
            <a:extLst>
              <a:ext uri="{FF2B5EF4-FFF2-40B4-BE49-F238E27FC236}">
                <a16:creationId xmlns:a16="http://schemas.microsoft.com/office/drawing/2014/main" id="{E19CC414-14FC-8841-A763-26999A6E52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3686" y="1847965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Symbol" pitchFamily="18" charset="2"/>
            </a:endParaRP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TextBox 9">
            <a:extLst>
              <a:ext uri="{FF2B5EF4-FFF2-40B4-BE49-F238E27FC236}">
                <a16:creationId xmlns:a16="http://schemas.microsoft.com/office/drawing/2014/main" id="{98837C84-583E-5C45-87C9-9A9A3907E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9008" y="948493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=3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=+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503AC28-E9A6-FC4D-A9CC-766DC19A5901}"/>
              </a:ext>
            </a:extLst>
          </p:cNvPr>
          <p:cNvSpPr/>
          <p:nvPr/>
        </p:nvSpPr>
        <p:spPr>
          <a:xfrm>
            <a:off x="7433193" y="212116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5</a:t>
            </a:r>
            <a:endParaRPr lang="en-US" dirty="0"/>
          </a:p>
        </p:txBody>
      </p:sp>
      <p:cxnSp>
        <p:nvCxnSpPr>
          <p:cNvPr id="41" name="AutoShape 17">
            <a:extLst>
              <a:ext uri="{FF2B5EF4-FFF2-40B4-BE49-F238E27FC236}">
                <a16:creationId xmlns:a16="http://schemas.microsoft.com/office/drawing/2014/main" id="{B966DFED-E4C4-A042-B812-4B2B92AF3E1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2" name="AutoShape 9">
            <a:extLst>
              <a:ext uri="{FF2B5EF4-FFF2-40B4-BE49-F238E27FC236}">
                <a16:creationId xmlns:a16="http://schemas.microsoft.com/office/drawing/2014/main" id="{49E0E7E2-636E-F341-B076-369308ADE11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319691" y="2475756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3" name="Rectangle 7">
            <a:extLst>
              <a:ext uri="{FF2B5EF4-FFF2-40B4-BE49-F238E27FC236}">
                <a16:creationId xmlns:a16="http://schemas.microsoft.com/office/drawing/2014/main" id="{1FB464BC-1F46-2A44-A71A-AB1D87105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9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</a:t>
            </a:r>
          </a:p>
        </p:txBody>
      </p:sp>
      <p:sp>
        <p:nvSpPr>
          <p:cNvPr id="44" name="Rectangle 7">
            <a:extLst>
              <a:ext uri="{FF2B5EF4-FFF2-40B4-BE49-F238E27FC236}">
                <a16:creationId xmlns:a16="http://schemas.microsoft.com/office/drawing/2014/main" id="{19BCE9A6-120F-6444-9F5B-0F9E9BBC0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5" name="Rectangle 7">
            <a:extLst>
              <a:ext uri="{FF2B5EF4-FFF2-40B4-BE49-F238E27FC236}">
                <a16:creationId xmlns:a16="http://schemas.microsoft.com/office/drawing/2014/main" id="{6EBD3891-4472-3546-BDC3-3893483CD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7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14</a:t>
            </a:r>
          </a:p>
        </p:txBody>
      </p:sp>
      <p:cxnSp>
        <p:nvCxnSpPr>
          <p:cNvPr id="46" name="AutoShape 13">
            <a:extLst>
              <a:ext uri="{FF2B5EF4-FFF2-40B4-BE49-F238E27FC236}">
                <a16:creationId xmlns:a16="http://schemas.microsoft.com/office/drawing/2014/main" id="{813222A3-0A9E-C74E-90AD-F1CF637AC37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1463355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9">
            <a:extLst>
              <a:ext uri="{FF2B5EF4-FFF2-40B4-BE49-F238E27FC236}">
                <a16:creationId xmlns:a16="http://schemas.microsoft.com/office/drawing/2014/main" id="{D5A48C8F-6FD9-5A4F-8791-D8F9B0E54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5138" y="1874362"/>
            <a:ext cx="112665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=-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=2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9" name="TextBox 9">
            <a:extLst>
              <a:ext uri="{FF2B5EF4-FFF2-40B4-BE49-F238E27FC236}">
                <a16:creationId xmlns:a16="http://schemas.microsoft.com/office/drawing/2014/main" id="{FC68F371-3167-0C44-B989-85972F3F5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6304" y="1862864"/>
            <a:ext cx="112665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=-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=2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Alpha-Beta Pruning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9150" y="3560429"/>
            <a:ext cx="62368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F67712-4945-4142-82B2-FAC149395C3A}"/>
              </a:ext>
            </a:extLst>
          </p:cNvPr>
          <p:cNvSpPr/>
          <p:nvPr/>
        </p:nvSpPr>
        <p:spPr>
          <a:xfrm>
            <a:off x="5238737" y="2096557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2</a:t>
            </a:r>
            <a:endParaRPr lang="en-US" dirty="0"/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>
                <a:alpha val="12000"/>
              </a:schemeClr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>
              <a:alpha val="20000"/>
            </a:srgbClr>
          </a:solidFill>
          <a:ln w="9525">
            <a:solidFill>
              <a:schemeClr val="tx1">
                <a:alpha val="12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>
              <a:alpha val="20000"/>
            </a:srgbClr>
          </a:solidFill>
          <a:ln w="9525">
            <a:solidFill>
              <a:schemeClr val="tx1">
                <a:alpha val="12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>
                <a:alpha val="15000"/>
              </a:schemeClr>
            </a:solidFill>
            <a:round/>
            <a:headEnd/>
            <a:tailEnd type="triangle" w="med" len="med"/>
          </a:ln>
        </p:spPr>
      </p:cxnSp>
      <p:sp>
        <p:nvSpPr>
          <p:cNvPr id="37" name="TextBox 9">
            <a:extLst>
              <a:ext uri="{FF2B5EF4-FFF2-40B4-BE49-F238E27FC236}">
                <a16:creationId xmlns:a16="http://schemas.microsoft.com/office/drawing/2014/main" id="{E19CC414-14FC-8841-A763-26999A6E52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3686" y="1847965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Symbol" pitchFamily="18" charset="2"/>
            </a:endParaRP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TextBox 9">
            <a:extLst>
              <a:ext uri="{FF2B5EF4-FFF2-40B4-BE49-F238E27FC236}">
                <a16:creationId xmlns:a16="http://schemas.microsoft.com/office/drawing/2014/main" id="{98837C84-583E-5C45-87C9-9A9A3907E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9008" y="948493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=3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=+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503AC28-E9A6-FC4D-A9CC-766DC19A5901}"/>
              </a:ext>
            </a:extLst>
          </p:cNvPr>
          <p:cNvSpPr/>
          <p:nvPr/>
        </p:nvSpPr>
        <p:spPr>
          <a:xfrm>
            <a:off x="7433193" y="2121168"/>
            <a:ext cx="2920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2</a:t>
            </a:r>
            <a:endParaRPr lang="en-US" dirty="0"/>
          </a:p>
        </p:txBody>
      </p:sp>
      <p:cxnSp>
        <p:nvCxnSpPr>
          <p:cNvPr id="41" name="AutoShape 17">
            <a:extLst>
              <a:ext uri="{FF2B5EF4-FFF2-40B4-BE49-F238E27FC236}">
                <a16:creationId xmlns:a16="http://schemas.microsoft.com/office/drawing/2014/main" id="{B966DFED-E4C4-A042-B812-4B2B92AF3E1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2" name="AutoShape 9">
            <a:extLst>
              <a:ext uri="{FF2B5EF4-FFF2-40B4-BE49-F238E27FC236}">
                <a16:creationId xmlns:a16="http://schemas.microsoft.com/office/drawing/2014/main" id="{49E0E7E2-636E-F341-B076-369308ADE11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319691" y="2475756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3" name="Rectangle 7">
            <a:extLst>
              <a:ext uri="{FF2B5EF4-FFF2-40B4-BE49-F238E27FC236}">
                <a16:creationId xmlns:a16="http://schemas.microsoft.com/office/drawing/2014/main" id="{1FB464BC-1F46-2A44-A71A-AB1D87105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9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</a:t>
            </a:r>
          </a:p>
        </p:txBody>
      </p:sp>
      <p:sp>
        <p:nvSpPr>
          <p:cNvPr id="44" name="Rectangle 7">
            <a:extLst>
              <a:ext uri="{FF2B5EF4-FFF2-40B4-BE49-F238E27FC236}">
                <a16:creationId xmlns:a16="http://schemas.microsoft.com/office/drawing/2014/main" id="{19BCE9A6-120F-6444-9F5B-0F9E9BBC0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45" name="Rectangle 7">
            <a:extLst>
              <a:ext uri="{FF2B5EF4-FFF2-40B4-BE49-F238E27FC236}">
                <a16:creationId xmlns:a16="http://schemas.microsoft.com/office/drawing/2014/main" id="{6EBD3891-4472-3546-BDC3-3893483CD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7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14</a:t>
            </a:r>
          </a:p>
        </p:txBody>
      </p:sp>
      <p:cxnSp>
        <p:nvCxnSpPr>
          <p:cNvPr id="46" name="AutoShape 13">
            <a:extLst>
              <a:ext uri="{FF2B5EF4-FFF2-40B4-BE49-F238E27FC236}">
                <a16:creationId xmlns:a16="http://schemas.microsoft.com/office/drawing/2014/main" id="{813222A3-0A9E-C74E-90AD-F1CF637AC37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728680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9">
            <a:extLst>
              <a:ext uri="{FF2B5EF4-FFF2-40B4-BE49-F238E27FC236}">
                <a16:creationId xmlns:a16="http://schemas.microsoft.com/office/drawing/2014/main" id="{D5A48C8F-6FD9-5A4F-8791-D8F9B0E54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5138" y="1874362"/>
            <a:ext cx="112665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=2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=2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9" name="TextBox 9">
            <a:extLst>
              <a:ext uri="{FF2B5EF4-FFF2-40B4-BE49-F238E27FC236}">
                <a16:creationId xmlns:a16="http://schemas.microsoft.com/office/drawing/2014/main" id="{FC68F371-3167-0C44-B989-85972F3F5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6304" y="1862864"/>
            <a:ext cx="112665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=-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=2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Alpha-Beta Pruning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9150" y="3560429"/>
            <a:ext cx="62368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F67712-4945-4142-82B2-FAC149395C3A}"/>
              </a:ext>
            </a:extLst>
          </p:cNvPr>
          <p:cNvSpPr/>
          <p:nvPr/>
        </p:nvSpPr>
        <p:spPr>
          <a:xfrm>
            <a:off x="5238737" y="2096557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2</a:t>
            </a:r>
            <a:endParaRPr lang="en-US" dirty="0"/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>
                <a:alpha val="12000"/>
              </a:schemeClr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>
              <a:alpha val="20000"/>
            </a:srgbClr>
          </a:solidFill>
          <a:ln w="9525">
            <a:solidFill>
              <a:schemeClr val="tx1">
                <a:alpha val="12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>
              <a:alpha val="20000"/>
            </a:srgbClr>
          </a:solidFill>
          <a:ln w="9525">
            <a:solidFill>
              <a:schemeClr val="tx1">
                <a:alpha val="12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>
                <a:alpha val="15000"/>
              </a:schemeClr>
            </a:solidFill>
            <a:round/>
            <a:headEnd/>
            <a:tailEnd type="triangle" w="med" len="med"/>
          </a:ln>
        </p:spPr>
      </p:cxnSp>
      <p:sp>
        <p:nvSpPr>
          <p:cNvPr id="37" name="TextBox 9">
            <a:extLst>
              <a:ext uri="{FF2B5EF4-FFF2-40B4-BE49-F238E27FC236}">
                <a16:creationId xmlns:a16="http://schemas.microsoft.com/office/drawing/2014/main" id="{E19CC414-14FC-8841-A763-26999A6E52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3686" y="1847965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Symbol" pitchFamily="18" charset="2"/>
            </a:endParaRP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TextBox 9">
            <a:extLst>
              <a:ext uri="{FF2B5EF4-FFF2-40B4-BE49-F238E27FC236}">
                <a16:creationId xmlns:a16="http://schemas.microsoft.com/office/drawing/2014/main" id="{98837C84-583E-5C45-87C9-9A9A3907E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9008" y="948493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=3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=+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503AC28-E9A6-FC4D-A9CC-766DC19A5901}"/>
              </a:ext>
            </a:extLst>
          </p:cNvPr>
          <p:cNvSpPr/>
          <p:nvPr/>
        </p:nvSpPr>
        <p:spPr>
          <a:xfrm>
            <a:off x="7433193" y="2121168"/>
            <a:ext cx="2920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2</a:t>
            </a:r>
            <a:endParaRPr lang="en-US" dirty="0"/>
          </a:p>
        </p:txBody>
      </p:sp>
      <p:cxnSp>
        <p:nvCxnSpPr>
          <p:cNvPr id="41" name="AutoShape 17">
            <a:extLst>
              <a:ext uri="{FF2B5EF4-FFF2-40B4-BE49-F238E27FC236}">
                <a16:creationId xmlns:a16="http://schemas.microsoft.com/office/drawing/2014/main" id="{B966DFED-E4C4-A042-B812-4B2B92AF3E1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2" name="AutoShape 9">
            <a:extLst>
              <a:ext uri="{FF2B5EF4-FFF2-40B4-BE49-F238E27FC236}">
                <a16:creationId xmlns:a16="http://schemas.microsoft.com/office/drawing/2014/main" id="{49E0E7E2-636E-F341-B076-369308ADE11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319691" y="2475756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3" name="Rectangle 7">
            <a:extLst>
              <a:ext uri="{FF2B5EF4-FFF2-40B4-BE49-F238E27FC236}">
                <a16:creationId xmlns:a16="http://schemas.microsoft.com/office/drawing/2014/main" id="{1FB464BC-1F46-2A44-A71A-AB1D87105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9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</a:t>
            </a:r>
          </a:p>
        </p:txBody>
      </p:sp>
      <p:sp>
        <p:nvSpPr>
          <p:cNvPr id="44" name="Rectangle 7">
            <a:extLst>
              <a:ext uri="{FF2B5EF4-FFF2-40B4-BE49-F238E27FC236}">
                <a16:creationId xmlns:a16="http://schemas.microsoft.com/office/drawing/2014/main" id="{19BCE9A6-120F-6444-9F5B-0F9E9BBC0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45" name="Rectangle 7">
            <a:extLst>
              <a:ext uri="{FF2B5EF4-FFF2-40B4-BE49-F238E27FC236}">
                <a16:creationId xmlns:a16="http://schemas.microsoft.com/office/drawing/2014/main" id="{6EBD3891-4472-3546-BDC3-3893483CD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7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14</a:t>
            </a:r>
          </a:p>
        </p:txBody>
      </p:sp>
      <p:cxnSp>
        <p:nvCxnSpPr>
          <p:cNvPr id="46" name="AutoShape 13">
            <a:extLst>
              <a:ext uri="{FF2B5EF4-FFF2-40B4-BE49-F238E27FC236}">
                <a16:creationId xmlns:a16="http://schemas.microsoft.com/office/drawing/2014/main" id="{813222A3-0A9E-C74E-90AD-F1CF637AC37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326444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9">
            <a:extLst>
              <a:ext uri="{FF2B5EF4-FFF2-40B4-BE49-F238E27FC236}">
                <a16:creationId xmlns:a16="http://schemas.microsoft.com/office/drawing/2014/main" id="{D5A48C8F-6FD9-5A4F-8791-D8F9B0E54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5138" y="1874362"/>
            <a:ext cx="112665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=2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=2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9" name="TextBox 9">
            <a:extLst>
              <a:ext uri="{FF2B5EF4-FFF2-40B4-BE49-F238E27FC236}">
                <a16:creationId xmlns:a16="http://schemas.microsoft.com/office/drawing/2014/main" id="{FC68F371-3167-0C44-B989-85972F3F5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6304" y="1862864"/>
            <a:ext cx="112665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=-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=2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Alpha-Beta Pruning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9150" y="3560429"/>
            <a:ext cx="62368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F67712-4945-4142-82B2-FAC149395C3A}"/>
              </a:ext>
            </a:extLst>
          </p:cNvPr>
          <p:cNvSpPr/>
          <p:nvPr/>
        </p:nvSpPr>
        <p:spPr>
          <a:xfrm>
            <a:off x="5238737" y="2096557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2</a:t>
            </a:r>
            <a:endParaRPr lang="en-US" dirty="0"/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>
                <a:alpha val="12000"/>
              </a:schemeClr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>
              <a:alpha val="20000"/>
            </a:srgbClr>
          </a:solidFill>
          <a:ln w="9525">
            <a:solidFill>
              <a:schemeClr val="tx1">
                <a:alpha val="12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>
              <a:alpha val="20000"/>
            </a:srgbClr>
          </a:solidFill>
          <a:ln w="9525">
            <a:solidFill>
              <a:schemeClr val="tx1">
                <a:alpha val="12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>
                <a:alpha val="15000"/>
              </a:schemeClr>
            </a:solidFill>
            <a:round/>
            <a:headEnd/>
            <a:tailEnd type="triangle" w="med" len="med"/>
          </a:ln>
        </p:spPr>
      </p:cxnSp>
      <p:sp>
        <p:nvSpPr>
          <p:cNvPr id="37" name="TextBox 9">
            <a:extLst>
              <a:ext uri="{FF2B5EF4-FFF2-40B4-BE49-F238E27FC236}">
                <a16:creationId xmlns:a16="http://schemas.microsoft.com/office/drawing/2014/main" id="{E19CC414-14FC-8841-A763-26999A6E52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3686" y="1847965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Symbol" pitchFamily="18" charset="2"/>
            </a:endParaRP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TextBox 9">
            <a:extLst>
              <a:ext uri="{FF2B5EF4-FFF2-40B4-BE49-F238E27FC236}">
                <a16:creationId xmlns:a16="http://schemas.microsoft.com/office/drawing/2014/main" id="{98837C84-583E-5C45-87C9-9A9A3907E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9008" y="948493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=3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503AC28-E9A6-FC4D-A9CC-766DC19A5901}"/>
              </a:ext>
            </a:extLst>
          </p:cNvPr>
          <p:cNvSpPr/>
          <p:nvPr/>
        </p:nvSpPr>
        <p:spPr>
          <a:xfrm>
            <a:off x="7433193" y="2121168"/>
            <a:ext cx="2920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2</a:t>
            </a:r>
            <a:endParaRPr lang="en-US" dirty="0"/>
          </a:p>
        </p:txBody>
      </p:sp>
      <p:cxnSp>
        <p:nvCxnSpPr>
          <p:cNvPr id="41" name="AutoShape 17">
            <a:extLst>
              <a:ext uri="{FF2B5EF4-FFF2-40B4-BE49-F238E27FC236}">
                <a16:creationId xmlns:a16="http://schemas.microsoft.com/office/drawing/2014/main" id="{B966DFED-E4C4-A042-B812-4B2B92AF3E1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2" name="AutoShape 9">
            <a:extLst>
              <a:ext uri="{FF2B5EF4-FFF2-40B4-BE49-F238E27FC236}">
                <a16:creationId xmlns:a16="http://schemas.microsoft.com/office/drawing/2014/main" id="{49E0E7E2-636E-F341-B076-369308ADE11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319691" y="2475756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3" name="Rectangle 7">
            <a:extLst>
              <a:ext uri="{FF2B5EF4-FFF2-40B4-BE49-F238E27FC236}">
                <a16:creationId xmlns:a16="http://schemas.microsoft.com/office/drawing/2014/main" id="{1FB464BC-1F46-2A44-A71A-AB1D87105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9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</a:t>
            </a:r>
          </a:p>
        </p:txBody>
      </p:sp>
      <p:sp>
        <p:nvSpPr>
          <p:cNvPr id="44" name="Rectangle 7">
            <a:extLst>
              <a:ext uri="{FF2B5EF4-FFF2-40B4-BE49-F238E27FC236}">
                <a16:creationId xmlns:a16="http://schemas.microsoft.com/office/drawing/2014/main" id="{19BCE9A6-120F-6444-9F5B-0F9E9BBC0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45" name="Rectangle 7">
            <a:extLst>
              <a:ext uri="{FF2B5EF4-FFF2-40B4-BE49-F238E27FC236}">
                <a16:creationId xmlns:a16="http://schemas.microsoft.com/office/drawing/2014/main" id="{6EBD3891-4472-3546-BDC3-3893483CD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7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14</a:t>
            </a:r>
          </a:p>
        </p:txBody>
      </p:sp>
      <p:cxnSp>
        <p:nvCxnSpPr>
          <p:cNvPr id="46" name="AutoShape 13">
            <a:extLst>
              <a:ext uri="{FF2B5EF4-FFF2-40B4-BE49-F238E27FC236}">
                <a16:creationId xmlns:a16="http://schemas.microsoft.com/office/drawing/2014/main" id="{813222A3-0A9E-C74E-90AD-F1CF637AC37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6046192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Alpha-Beta Pruning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3979CA-ADA7-9040-8D7D-99CCD8534A1B}"/>
              </a:ext>
            </a:extLst>
          </p:cNvPr>
          <p:cNvGrpSpPr/>
          <p:nvPr/>
        </p:nvGrpSpPr>
        <p:grpSpPr>
          <a:xfrm>
            <a:off x="1139697" y="1520131"/>
            <a:ext cx="9174007" cy="3208388"/>
            <a:chOff x="2551909" y="1137177"/>
            <a:chExt cx="6483869" cy="2336325"/>
          </a:xfrm>
        </p:grpSpPr>
        <p:sp>
          <p:nvSpPr>
            <p:cNvPr id="34" name="AutoShape 4">
              <a:extLst>
                <a:ext uri="{FF2B5EF4-FFF2-40B4-BE49-F238E27FC236}">
                  <a16:creationId xmlns:a16="http://schemas.microsoft.com/office/drawing/2014/main" id="{E736D7FF-BD34-4A88-84A3-1D8F37182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1494" y="1137177"/>
              <a:ext cx="381000" cy="359477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7FA6B95-38DB-164F-A3BB-D53340EB840C}"/>
                </a:ext>
              </a:extLst>
            </p:cNvPr>
            <p:cNvSpPr txBox="1"/>
            <p:nvPr/>
          </p:nvSpPr>
          <p:spPr>
            <a:xfrm>
              <a:off x="6162805" y="1590805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AutoShape 6">
              <a:extLst>
                <a:ext uri="{FF2B5EF4-FFF2-40B4-BE49-F238E27FC236}">
                  <a16:creationId xmlns:a16="http://schemas.microsoft.com/office/drawing/2014/main" id="{05349203-CB67-5C4A-B0EC-246ED83E1B0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15494" y="2103965"/>
              <a:ext cx="381000" cy="330902"/>
            </a:xfrm>
            <a:prstGeom prst="triangle">
              <a:avLst>
                <a:gd name="adj" fmla="val 50000"/>
              </a:avLst>
            </a:prstGeom>
            <a:solidFill>
              <a:srgbClr val="FF9A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cxnSp>
          <p:nvCxnSpPr>
            <p:cNvPr id="15" name="AutoShape 7">
              <a:extLst>
                <a:ext uri="{FF2B5EF4-FFF2-40B4-BE49-F238E27FC236}">
                  <a16:creationId xmlns:a16="http://schemas.microsoft.com/office/drawing/2014/main" id="{C6C3AF7C-5779-ED49-8CCE-0B7DB7D74164}"/>
                </a:ext>
              </a:extLst>
            </p:cNvPr>
            <p:cNvCxnSpPr>
              <a:cxnSpLocks noChangeShapeType="1"/>
              <a:endCxn id="14" idx="3"/>
            </p:cNvCxnSpPr>
            <p:nvPr/>
          </p:nvCxnSpPr>
          <p:spPr bwMode="auto">
            <a:xfrm flipH="1">
              <a:off x="3505994" y="1496654"/>
              <a:ext cx="2286000" cy="60731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6" name="AutoShape 20">
              <a:extLst>
                <a:ext uri="{FF2B5EF4-FFF2-40B4-BE49-F238E27FC236}">
                  <a16:creationId xmlns:a16="http://schemas.microsoft.com/office/drawing/2014/main" id="{6C65CC3C-F8B4-774F-9011-5FAFD965A4F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01494" y="2103965"/>
              <a:ext cx="381000" cy="318998"/>
            </a:xfrm>
            <a:prstGeom prst="triangle">
              <a:avLst>
                <a:gd name="adj" fmla="val 50000"/>
              </a:avLst>
            </a:prstGeom>
            <a:solidFill>
              <a:srgbClr val="FF9A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17" name="AutoShape 26">
              <a:extLst>
                <a:ext uri="{FF2B5EF4-FFF2-40B4-BE49-F238E27FC236}">
                  <a16:creationId xmlns:a16="http://schemas.microsoft.com/office/drawing/2014/main" id="{A457A0C3-CD44-6740-8065-68055CB3C4B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887493" y="2103965"/>
              <a:ext cx="381000" cy="330902"/>
            </a:xfrm>
            <a:prstGeom prst="triangle">
              <a:avLst>
                <a:gd name="adj" fmla="val 50000"/>
              </a:avLst>
            </a:prstGeom>
            <a:solidFill>
              <a:srgbClr val="FF9A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cxnSp>
          <p:nvCxnSpPr>
            <p:cNvPr id="19" name="AutoShape 27">
              <a:extLst>
                <a:ext uri="{FF2B5EF4-FFF2-40B4-BE49-F238E27FC236}">
                  <a16:creationId xmlns:a16="http://schemas.microsoft.com/office/drawing/2014/main" id="{C7CC236B-543C-D942-8659-0352BFC5A79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791994" y="1496654"/>
              <a:ext cx="2285999" cy="60731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" name="AutoShape 21">
              <a:extLst>
                <a:ext uri="{FF2B5EF4-FFF2-40B4-BE49-F238E27FC236}">
                  <a16:creationId xmlns:a16="http://schemas.microsoft.com/office/drawing/2014/main" id="{D9CEADC8-9233-8445-892F-C26556BA564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791994" y="1496654"/>
              <a:ext cx="0" cy="60731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2" name="AutoShape 17">
              <a:extLst>
                <a:ext uri="{FF2B5EF4-FFF2-40B4-BE49-F238E27FC236}">
                  <a16:creationId xmlns:a16="http://schemas.microsoft.com/office/drawing/2014/main" id="{3905C521-00EC-7547-A286-2F50E926FA6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505994" y="2434867"/>
              <a:ext cx="761999" cy="616743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3" name="AutoShape 9">
              <a:extLst>
                <a:ext uri="{FF2B5EF4-FFF2-40B4-BE49-F238E27FC236}">
                  <a16:creationId xmlns:a16="http://schemas.microsoft.com/office/drawing/2014/main" id="{2406BD59-3DEA-714A-9355-A9254C7411C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43996" y="2434867"/>
              <a:ext cx="761998" cy="616746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4" name="Rectangle 7">
              <a:extLst>
                <a:ext uri="{FF2B5EF4-FFF2-40B4-BE49-F238E27FC236}">
                  <a16:creationId xmlns:a16="http://schemas.microsoft.com/office/drawing/2014/main" id="{DC90F633-5E86-2D46-BEA4-7F279854AC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3909" y="3101711"/>
              <a:ext cx="384174" cy="330902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8</a:t>
              </a:r>
            </a:p>
          </p:txBody>
        </p:sp>
        <p:sp>
          <p:nvSpPr>
            <p:cNvPr id="25" name="Rectangle 7">
              <a:extLst>
                <a:ext uri="{FF2B5EF4-FFF2-40B4-BE49-F238E27FC236}">
                  <a16:creationId xmlns:a16="http://schemas.microsoft.com/office/drawing/2014/main" id="{4A8D2FD8-AAAE-8941-98D1-3B5D3C534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5909" y="3101711"/>
              <a:ext cx="384174" cy="330902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12</a:t>
              </a:r>
            </a:p>
          </p:txBody>
        </p:sp>
        <p:sp>
          <p:nvSpPr>
            <p:cNvPr id="26" name="Rectangle 7">
              <a:extLst>
                <a:ext uri="{FF2B5EF4-FFF2-40B4-BE49-F238E27FC236}">
                  <a16:creationId xmlns:a16="http://schemas.microsoft.com/office/drawing/2014/main" id="{8CFEC7EC-3381-6B42-B374-924BB123DD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1909" y="3101711"/>
              <a:ext cx="384174" cy="330902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3</a:t>
              </a:r>
            </a:p>
          </p:txBody>
        </p:sp>
        <p:cxnSp>
          <p:nvCxnSpPr>
            <p:cNvPr id="27" name="AutoShape 13">
              <a:extLst>
                <a:ext uri="{FF2B5EF4-FFF2-40B4-BE49-F238E27FC236}">
                  <a16:creationId xmlns:a16="http://schemas.microsoft.com/office/drawing/2014/main" id="{D84C5290-A15F-FD48-A9DF-48DCD9312DA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505994" y="2434867"/>
              <a:ext cx="1" cy="60483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17492CB-DE08-9D44-903D-AFBF313FB495}"/>
                </a:ext>
              </a:extLst>
            </p:cNvPr>
            <p:cNvSpPr/>
            <p:nvPr/>
          </p:nvSpPr>
          <p:spPr>
            <a:xfrm>
              <a:off x="2932986" y="2076992"/>
              <a:ext cx="2872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3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F79DF5E-42C8-D943-9296-920EFA174DA8}"/>
                </a:ext>
              </a:extLst>
            </p:cNvPr>
            <p:cNvSpPr/>
            <p:nvPr/>
          </p:nvSpPr>
          <p:spPr>
            <a:xfrm>
              <a:off x="5314236" y="1137177"/>
              <a:ext cx="2872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3</a:t>
              </a:r>
            </a:p>
          </p:txBody>
        </p:sp>
        <p:cxnSp>
          <p:nvCxnSpPr>
            <p:cNvPr id="30" name="AutoShape 17">
              <a:extLst>
                <a:ext uri="{FF2B5EF4-FFF2-40B4-BE49-F238E27FC236}">
                  <a16:creationId xmlns:a16="http://schemas.microsoft.com/office/drawing/2014/main" id="{FD64EC14-5D6B-E542-9094-49F4B12E8EA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791987" y="2446021"/>
              <a:ext cx="761999" cy="616743"/>
            </a:xfrm>
            <a:prstGeom prst="straightConnector1">
              <a:avLst/>
            </a:prstGeom>
            <a:solidFill>
              <a:srgbClr val="BD92DE">
                <a:alpha val="20000"/>
              </a:srgbClr>
            </a:solidFill>
            <a:ln w="12700">
              <a:solidFill>
                <a:schemeClr val="tx1">
                  <a:alpha val="15000"/>
                </a:schemeClr>
              </a:solidFill>
              <a:round/>
              <a:headEnd/>
              <a:tailEnd type="triangle" w="med" len="med"/>
            </a:ln>
          </p:spPr>
        </p:cxnSp>
        <p:cxnSp>
          <p:nvCxnSpPr>
            <p:cNvPr id="31" name="AutoShape 9">
              <a:extLst>
                <a:ext uri="{FF2B5EF4-FFF2-40B4-BE49-F238E27FC236}">
                  <a16:creationId xmlns:a16="http://schemas.microsoft.com/office/drawing/2014/main" id="{58063A8E-CAC7-444E-A6B4-B8F666F4752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5029989" y="2446021"/>
              <a:ext cx="761998" cy="616746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32" name="Rectangle 7">
              <a:extLst>
                <a:ext uri="{FF2B5EF4-FFF2-40B4-BE49-F238E27FC236}">
                  <a16:creationId xmlns:a16="http://schemas.microsoft.com/office/drawing/2014/main" id="{3F2AFCAB-E24A-C24D-81CC-632B8C607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9902" y="3112865"/>
              <a:ext cx="384174" cy="330902"/>
            </a:xfrm>
            <a:prstGeom prst="rect">
              <a:avLst/>
            </a:prstGeom>
            <a:solidFill>
              <a:srgbClr val="BD92DE">
                <a:alpha val="20000"/>
              </a:srgbClr>
            </a:solidFill>
            <a:ln w="9525">
              <a:solidFill>
                <a:schemeClr val="tx1">
                  <a:alpha val="1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X</a:t>
              </a:r>
            </a:p>
          </p:txBody>
        </p:sp>
        <p:sp>
          <p:nvSpPr>
            <p:cNvPr id="33" name="Rectangle 7">
              <a:extLst>
                <a:ext uri="{FF2B5EF4-FFF2-40B4-BE49-F238E27FC236}">
                  <a16:creationId xmlns:a16="http://schemas.microsoft.com/office/drawing/2014/main" id="{3F5A2AC6-92B6-9646-9701-0CB78E2A06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1902" y="3112865"/>
              <a:ext cx="384174" cy="330902"/>
            </a:xfrm>
            <a:prstGeom prst="rect">
              <a:avLst/>
            </a:prstGeom>
            <a:solidFill>
              <a:srgbClr val="BD92DE">
                <a:alpha val="20000"/>
              </a:srgbClr>
            </a:solidFill>
            <a:ln w="9525">
              <a:solidFill>
                <a:schemeClr val="tx1">
                  <a:alpha val="1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X</a:t>
              </a:r>
            </a:p>
          </p:txBody>
        </p:sp>
        <p:sp>
          <p:nvSpPr>
            <p:cNvPr id="35" name="Rectangle 7">
              <a:extLst>
                <a:ext uri="{FF2B5EF4-FFF2-40B4-BE49-F238E27FC236}">
                  <a16:creationId xmlns:a16="http://schemas.microsoft.com/office/drawing/2014/main" id="{2240DC77-1B6F-DC42-BDB7-A9C274EAEB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7902" y="3112865"/>
              <a:ext cx="384174" cy="330902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2</a:t>
              </a:r>
            </a:p>
          </p:txBody>
        </p:sp>
        <p:cxnSp>
          <p:nvCxnSpPr>
            <p:cNvPr id="36" name="AutoShape 13">
              <a:extLst>
                <a:ext uri="{FF2B5EF4-FFF2-40B4-BE49-F238E27FC236}">
                  <a16:creationId xmlns:a16="http://schemas.microsoft.com/office/drawing/2014/main" id="{079C1C4B-0596-2F4E-A2D9-68BC53160AB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791987" y="2446021"/>
              <a:ext cx="1" cy="604837"/>
            </a:xfrm>
            <a:prstGeom prst="straightConnector1">
              <a:avLst/>
            </a:prstGeom>
            <a:solidFill>
              <a:srgbClr val="BD92DE">
                <a:alpha val="20000"/>
              </a:srgbClr>
            </a:solidFill>
            <a:ln w="12700">
              <a:solidFill>
                <a:schemeClr val="tx1">
                  <a:alpha val="15000"/>
                </a:schemeClr>
              </a:solidFill>
              <a:round/>
              <a:headEnd/>
              <a:tailEnd type="triangle" w="med" len="med"/>
            </a:ln>
          </p:spPr>
        </p:cxn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99ACAE2-F929-7448-A38F-14468F5203FF}"/>
                </a:ext>
              </a:extLst>
            </p:cNvPr>
            <p:cNvSpPr/>
            <p:nvPr/>
          </p:nvSpPr>
          <p:spPr>
            <a:xfrm>
              <a:off x="5312644" y="2076992"/>
              <a:ext cx="2872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2</a:t>
              </a:r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A266C21-D99F-F746-9732-4CF8409C765D}"/>
                </a:ext>
              </a:extLst>
            </p:cNvPr>
            <p:cNvSpPr/>
            <p:nvPr/>
          </p:nvSpPr>
          <p:spPr>
            <a:xfrm>
              <a:off x="7511778" y="2124515"/>
              <a:ext cx="29206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Roboto Mono" panose="020B0604020202020204" charset="0"/>
                  <a:ea typeface="Roboto Mono" panose="020B0604020202020204" charset="0"/>
                  <a:cs typeface="Times New Roman" pitchFamily="18" charset="0"/>
                </a:rPr>
                <a:t>2</a:t>
              </a:r>
              <a:endParaRPr lang="en-US" dirty="0"/>
            </a:p>
          </p:txBody>
        </p:sp>
        <p:cxnSp>
          <p:nvCxnSpPr>
            <p:cNvPr id="38" name="AutoShape 17">
              <a:extLst>
                <a:ext uri="{FF2B5EF4-FFF2-40B4-BE49-F238E27FC236}">
                  <a16:creationId xmlns:a16="http://schemas.microsoft.com/office/drawing/2014/main" id="{2450A8C0-4E8A-664B-A615-C2A7BC2430B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081689" y="2475756"/>
              <a:ext cx="761999" cy="616743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9" name="AutoShape 9">
              <a:extLst>
                <a:ext uri="{FF2B5EF4-FFF2-40B4-BE49-F238E27FC236}">
                  <a16:creationId xmlns:a16="http://schemas.microsoft.com/office/drawing/2014/main" id="{905AE7B6-A717-654D-B62B-49B9559B333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7319691" y="2475756"/>
              <a:ext cx="761998" cy="616746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40" name="Rectangle 7">
              <a:extLst>
                <a:ext uri="{FF2B5EF4-FFF2-40B4-BE49-F238E27FC236}">
                  <a16:creationId xmlns:a16="http://schemas.microsoft.com/office/drawing/2014/main" id="{4A8DAB8A-F79E-9B45-A20A-C5BAA1874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9604" y="3142600"/>
              <a:ext cx="384174" cy="330902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5</a:t>
              </a:r>
            </a:p>
          </p:txBody>
        </p:sp>
        <p:sp>
          <p:nvSpPr>
            <p:cNvPr id="41" name="Rectangle 7">
              <a:extLst>
                <a:ext uri="{FF2B5EF4-FFF2-40B4-BE49-F238E27FC236}">
                  <a16:creationId xmlns:a16="http://schemas.microsoft.com/office/drawing/2014/main" id="{957AEE23-5ACE-144C-9E01-37A40CE642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1604" y="3142600"/>
              <a:ext cx="384174" cy="330902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2</a:t>
              </a:r>
            </a:p>
          </p:txBody>
        </p:sp>
        <p:sp>
          <p:nvSpPr>
            <p:cNvPr id="42" name="Rectangle 7">
              <a:extLst>
                <a:ext uri="{FF2B5EF4-FFF2-40B4-BE49-F238E27FC236}">
                  <a16:creationId xmlns:a16="http://schemas.microsoft.com/office/drawing/2014/main" id="{FA86C5F5-3658-E340-942D-E30A325A2B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7604" y="3142600"/>
              <a:ext cx="384174" cy="330902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14</a:t>
              </a:r>
            </a:p>
          </p:txBody>
        </p:sp>
        <p:cxnSp>
          <p:nvCxnSpPr>
            <p:cNvPr id="43" name="AutoShape 13">
              <a:extLst>
                <a:ext uri="{FF2B5EF4-FFF2-40B4-BE49-F238E27FC236}">
                  <a16:creationId xmlns:a16="http://schemas.microsoft.com/office/drawing/2014/main" id="{6EDA6EAC-2B86-B143-9467-5CA8AFA7AA3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081689" y="2475756"/>
              <a:ext cx="1" cy="60483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44" name="TextBox 9">
            <a:extLst>
              <a:ext uri="{FF2B5EF4-FFF2-40B4-BE49-F238E27FC236}">
                <a16:creationId xmlns:a16="http://schemas.microsoft.com/office/drawing/2014/main" id="{2F0DC5E0-2FB3-0E4F-8B3B-CD1B037248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504" y="1355015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=3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5" name="Rounded Rectangle 52">
            <a:extLst>
              <a:ext uri="{FF2B5EF4-FFF2-40B4-BE49-F238E27FC236}">
                <a16:creationId xmlns:a16="http://schemas.microsoft.com/office/drawing/2014/main" id="{A5124D0E-35FE-6A49-8B60-7F5683969932}"/>
              </a:ext>
            </a:extLst>
          </p:cNvPr>
          <p:cNvSpPr/>
          <p:nvPr/>
        </p:nvSpPr>
        <p:spPr>
          <a:xfrm>
            <a:off x="2489629" y="4868088"/>
            <a:ext cx="6745924" cy="1558389"/>
          </a:xfrm>
          <a:prstGeom prst="roundRect">
            <a:avLst/>
          </a:prstGeom>
          <a:solidFill>
            <a:srgbClr val="7030A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buFont typeface="Noto Sans Symbols"/>
              <a:buNone/>
            </a:pPr>
            <a:r>
              <a:rPr lang="el-GR" sz="220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α</a:t>
            </a:r>
            <a:r>
              <a:rPr lang="en-US" sz="220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 MAX’s current lower bound on MAX’s outcome </a:t>
            </a:r>
          </a:p>
          <a:p>
            <a:pPr lvl="1" algn="ctr">
              <a:buFont typeface="Noto Sans Symbols"/>
              <a:buNone/>
            </a:pPr>
            <a:r>
              <a:rPr lang="el-GR" sz="220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β</a:t>
            </a:r>
            <a:r>
              <a:rPr lang="en-US" sz="220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</a:t>
            </a:r>
            <a:r>
              <a:rPr lang="el-GR" sz="220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220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MIN’s current upper bound on MIN’s outcome</a:t>
            </a:r>
          </a:p>
          <a:p>
            <a:pPr lvl="1" algn="ctr">
              <a:buFont typeface="Noto Sans Symbols"/>
              <a:buNone/>
            </a:pPr>
            <a:r>
              <a:rPr lang="el-GR" sz="220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α</a:t>
            </a:r>
            <a:r>
              <a:rPr lang="en-US" sz="220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 MAX’s best option on path to root</a:t>
            </a:r>
          </a:p>
          <a:p>
            <a:pPr lvl="1" algn="ctr">
              <a:buFont typeface="Noto Sans Symbols"/>
              <a:buNone/>
            </a:pPr>
            <a:r>
              <a:rPr lang="el-GR" sz="220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β</a:t>
            </a:r>
            <a:r>
              <a:rPr lang="en-US" sz="220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</a:t>
            </a:r>
            <a:r>
              <a:rPr lang="el-GR" sz="220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220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MIN’s best option on path to root</a:t>
            </a:r>
          </a:p>
        </p:txBody>
      </p:sp>
      <p:sp>
        <p:nvSpPr>
          <p:cNvPr id="46" name="TextBox 9">
            <a:extLst>
              <a:ext uri="{FF2B5EF4-FFF2-40B4-BE49-F238E27FC236}">
                <a16:creationId xmlns:a16="http://schemas.microsoft.com/office/drawing/2014/main" id="{FF4F8D28-AAE4-1A46-9CFC-26C94433E8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425" y="2486521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=3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7" name="TextBox 9">
            <a:extLst>
              <a:ext uri="{FF2B5EF4-FFF2-40B4-BE49-F238E27FC236}">
                <a16:creationId xmlns:a16="http://schemas.microsoft.com/office/drawing/2014/main" id="{40454E3E-FDF9-8142-A90D-9D1F54B9C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5438" y="2554952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=-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=2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8" name="TextBox 9">
            <a:extLst>
              <a:ext uri="{FF2B5EF4-FFF2-40B4-BE49-F238E27FC236}">
                <a16:creationId xmlns:a16="http://schemas.microsoft.com/office/drawing/2014/main" id="{1378DEF6-E57D-AC43-A83D-831D2BC211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0478" y="2603708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=2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=2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7724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ea typeface="ＭＳ Ｐゴシック" pitchFamily="34" charset="-128"/>
              </a:rPr>
              <a:t>Review: Evaluation functions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Google Shape;64;p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99675" y="1299625"/>
                <a:ext cx="10555198" cy="4940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>
                    <a:ea typeface="ＭＳ Ｐゴシック" pitchFamily="34" charset="-128"/>
                  </a:rPr>
                  <a:t>Evaluates how good a ‘board position’ is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b="1" dirty="0">
                    <a:ea typeface="ＭＳ Ｐゴシック" pitchFamily="34" charset="-128"/>
                  </a:rPr>
                  <a:t>Based on </a:t>
                </a:r>
                <a:r>
                  <a:rPr lang="en-US" b="1" i="1" dirty="0">
                    <a:solidFill>
                      <a:schemeClr val="accent2"/>
                    </a:solidFill>
                    <a:ea typeface="ＭＳ Ｐゴシック" pitchFamily="34" charset="-128"/>
                  </a:rPr>
                  <a:t>static features </a:t>
                </a:r>
                <a:r>
                  <a:rPr lang="en-US" b="1" dirty="0">
                    <a:ea typeface="ＭＳ Ｐゴシック" pitchFamily="34" charset="-128"/>
                  </a:rPr>
                  <a:t>of that board alone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>
                    <a:ea typeface="ＭＳ Ｐゴシック" pitchFamily="34" charset="-128"/>
                  </a:rPr>
                  <a:t>Zero-sum assumption lets us use one function to describe goodness for both players.</a:t>
                </a:r>
                <a:endParaRPr lang="en-US" b="0" dirty="0">
                  <a:ea typeface="ＭＳ Ｐゴシック" pitchFamily="34" charset="-128"/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Times New Roman" pitchFamily="18" charset="0"/>
                      </a:rPr>
                      <m:t>𝒇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  <m:t>𝒏</m:t>
                        </m:r>
                      </m:e>
                    </m:d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Times New Roman" pitchFamily="18" charset="0"/>
                      </a:rPr>
                      <m:t>&gt;</m:t>
                    </m:r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Times New Roman" pitchFamily="18" charset="0"/>
                      </a:rPr>
                      <m:t>𝟎</m:t>
                    </m:r>
                  </m:oMath>
                </a14:m>
                <a:r>
                  <a:rPr lang="en-US" b="1" i="1" dirty="0">
                    <a:solidFill>
                      <a:srgbClr val="0000FF"/>
                    </a:solidFill>
                    <a:latin typeface="Times New Roman" pitchFamily="18" charset="0"/>
                    <a:ea typeface="ＭＳ Ｐゴシック" pitchFamily="34" charset="-128"/>
                    <a:cs typeface="Times New Roman" pitchFamily="18" charset="0"/>
                  </a:rPr>
                  <a:t> </a:t>
                </a:r>
                <a:r>
                  <a:rPr lang="en-US" dirty="0">
                    <a:ea typeface="ＭＳ Ｐゴシック" pitchFamily="34" charset="-128"/>
                  </a:rPr>
                  <a:t>if MAX is winning in position </a:t>
                </a:r>
                <a:r>
                  <a:rPr lang="en-US" i="1" dirty="0">
                    <a:ea typeface="ＭＳ Ｐゴシック" pitchFamily="34" charset="-128"/>
                  </a:rPr>
                  <a:t>n</a:t>
                </a:r>
                <a:endParaRPr lang="en-US" dirty="0">
                  <a:ea typeface="ＭＳ Ｐゴシック" pitchFamily="34" charset="-128"/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Times New Roman" pitchFamily="18" charset="0"/>
                      </a:rPr>
                      <m:t>𝒇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  <m:t>𝒏</m:t>
                        </m:r>
                      </m:e>
                    </m:d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Times New Roman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Times New Roman" pitchFamily="18" charset="0"/>
                      </a:rPr>
                      <m:t>𝟎</m:t>
                    </m:r>
                  </m:oMath>
                </a14:m>
                <a:r>
                  <a:rPr lang="en-US" b="1" i="1" dirty="0">
                    <a:solidFill>
                      <a:srgbClr val="0000FF"/>
                    </a:solidFill>
                    <a:latin typeface="Times New Roman" pitchFamily="18" charset="0"/>
                    <a:ea typeface="ＭＳ Ｐゴシック" pitchFamily="34" charset="-128"/>
                    <a:cs typeface="Times New Roman" pitchFamily="18" charset="0"/>
                  </a:rPr>
                  <a:t> </a:t>
                </a:r>
                <a:r>
                  <a:rPr lang="en-US" dirty="0">
                    <a:ea typeface="ＭＳ Ｐゴシック" pitchFamily="34" charset="-128"/>
                  </a:rPr>
                  <a:t>if position </a:t>
                </a:r>
                <a:r>
                  <a:rPr lang="en-US" i="1" dirty="0">
                    <a:ea typeface="ＭＳ Ｐゴシック" pitchFamily="34" charset="-128"/>
                  </a:rPr>
                  <a:t>n</a:t>
                </a:r>
                <a:r>
                  <a:rPr lang="en-US" dirty="0">
                    <a:ea typeface="ＭＳ Ｐゴシック" pitchFamily="34" charset="-128"/>
                  </a:rPr>
                  <a:t> is tied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Times New Roman" pitchFamily="18" charset="0"/>
                      </a:rPr>
                      <m:t>𝒇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  <m:t>𝒏</m:t>
                        </m:r>
                      </m:e>
                    </m:d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Times New Roman" pitchFamily="18" charset="0"/>
                      </a:rPr>
                      <m:t>&lt;</m:t>
                    </m:r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Times New Roman" pitchFamily="18" charset="0"/>
                      </a:rPr>
                      <m:t>𝟎</m:t>
                    </m:r>
                  </m:oMath>
                </a14:m>
                <a:r>
                  <a:rPr lang="en-US" b="1" i="1" dirty="0">
                    <a:solidFill>
                      <a:srgbClr val="0000FF"/>
                    </a:solidFill>
                    <a:latin typeface="Times New Roman" pitchFamily="18" charset="0"/>
                    <a:ea typeface="ＭＳ Ｐゴシック" pitchFamily="34" charset="-128"/>
                    <a:cs typeface="Times New Roman" pitchFamily="18" charset="0"/>
                  </a:rPr>
                  <a:t> </a:t>
                </a:r>
                <a:r>
                  <a:rPr lang="en-US" dirty="0">
                    <a:ea typeface="ＭＳ Ｐゴシック" pitchFamily="34" charset="-128"/>
                  </a:rPr>
                  <a:t>if MIN is winning in position </a:t>
                </a:r>
                <a:r>
                  <a:rPr lang="en-US" i="1" dirty="0">
                    <a:ea typeface="ＭＳ Ｐゴシック" pitchFamily="34" charset="-128"/>
                  </a:rPr>
                  <a:t>n</a:t>
                </a:r>
              </a:p>
              <a:p>
                <a:r>
                  <a:rPr lang="en-US" dirty="0">
                    <a:ea typeface="ＭＳ Ｐゴシック" pitchFamily="34" charset="-128"/>
                  </a:rPr>
                  <a:t>Build using expert knowledge, </a:t>
                </a:r>
              </a:p>
              <a:p>
                <a:pPr lvl="1"/>
                <a:r>
                  <a:rPr lang="en-US" dirty="0">
                    <a:ea typeface="ＭＳ Ｐゴシック" pitchFamily="34" charset="-128"/>
                  </a:rPr>
                  <a:t>Tic-tac-toe: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Times New Roman" pitchFamily="18" charset="0"/>
                      </a:rPr>
                      <m:t>𝒇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  <m:t>𝒏</m:t>
                        </m:r>
                      </m:e>
                    </m:d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Times New Roman" pitchFamily="18" charset="0"/>
                      </a:rPr>
                      <m:t>=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  <m:t># </m:t>
                        </m:r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  <m:t> 3 </m:t>
                        </m:r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  <m:t>lengths</m:t>
                        </m:r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  <m:t>open</m:t>
                        </m:r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  <m:t>for</m:t>
                        </m:r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  <m:t>MAX</m:t>
                        </m:r>
                      </m:e>
                    </m:d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Times New Roman" pitchFamily="18" charset="0"/>
                      </a:rPr>
                      <m:t>−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  <m:t># </m:t>
                        </m:r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  <m:t>open</m:t>
                        </m:r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  <m:t>for</m:t>
                        </m:r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  <m:t>MIN</m:t>
                        </m:r>
                      </m:e>
                    </m:d>
                  </m:oMath>
                </a14:m>
                <a:endParaRPr lang="en-US" b="1" i="1" dirty="0">
                  <a:solidFill>
                    <a:srgbClr val="0000FF"/>
                  </a:solidFill>
                  <a:latin typeface="Times New Roman" pitchFamily="18" charset="0"/>
                  <a:ea typeface="ＭＳ Ｐゴシック" pitchFamily="34" charset="-128"/>
                  <a:cs typeface="Times New Roman" pitchFamily="18" charset="0"/>
                </a:endParaRPr>
              </a:p>
              <a:p>
                <a:pPr lvl="1"/>
                <a:endParaRPr lang="en-US" b="1" i="1" dirty="0">
                  <a:solidFill>
                    <a:srgbClr val="0000FF"/>
                  </a:solidFill>
                  <a:latin typeface="Times New Roman" pitchFamily="18" charset="0"/>
                  <a:ea typeface="ＭＳ Ｐゴシック" pitchFamily="34" charset="-128"/>
                  <a:cs typeface="Times New Roman" pitchFamily="18" charset="0"/>
                </a:endParaRPr>
              </a:p>
              <a:p>
                <a:pPr marL="457200" lvl="1" indent="0" algn="ctr">
                  <a:buNone/>
                </a:pPr>
                <a:r>
                  <a:rPr lang="en-US" dirty="0">
                    <a:solidFill>
                      <a:srgbClr val="0000FF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(AIMA 5..1)</a:t>
                </a:r>
              </a:p>
            </p:txBody>
          </p:sp>
        </mc:Choice>
        <mc:Fallback xmlns="">
          <p:sp>
            <p:nvSpPr>
              <p:cNvPr id="64" name="Google Shape;64;p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99675" y="1299625"/>
                <a:ext cx="10555198" cy="49407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7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4">
            <a:alphaModFix/>
          </a:blip>
          <a:srcRect l="46493" t="230" r="43071" b="-230"/>
          <a:stretch/>
        </p:blipFill>
        <p:spPr>
          <a:xfrm>
            <a:off x="11603919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16680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ea typeface="ＭＳ Ｐゴシック" pitchFamily="34" charset="-128"/>
              </a:rPr>
              <a:t>Review: Chess Evaluation Functions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Google Shape;64;p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99676" y="1299624"/>
                <a:ext cx="7280624" cy="48916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000" dirty="0">
                    <a:ea typeface="ＭＳ Ｐゴシック" pitchFamily="34" charset="-128"/>
                  </a:rPr>
                  <a:t>Chess needs an evaluation function since it is impossible to search the game tree deeply enough to reach the terminal nodes</a:t>
                </a:r>
              </a:p>
              <a:p>
                <a:pPr marL="101600" indent="0">
                  <a:lnSpc>
                    <a:spcPct val="90000"/>
                  </a:lnSpc>
                  <a:buNone/>
                </a:pPr>
                <a:endParaRPr lang="en-US" sz="2000" dirty="0">
                  <a:ea typeface="ＭＳ Ｐゴシック" pitchFamily="34" charset="-128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Times New Roman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Times New Roman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  <m:t>𝑠𝑢𝑚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  <m:t>𝑜𝑓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  <a:cs typeface="Times New Roman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  <a:cs typeface="Times New Roman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  <m:t>𝑝𝑖𝑒𝑐𝑒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  <m:t>𝑣𝑎𝑙𝑢𝑒𝑠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Times New Roman" pitchFamily="18" charset="0"/>
                      </a:rPr>
                      <m:t>−(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Times New Roman" pitchFamily="18" charset="0"/>
                      </a:rPr>
                      <m:t>𝑠𝑢𝑚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Times New Roman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Times New Roman" pitchFamily="18" charset="0"/>
                      </a:rPr>
                      <m:t>𝑜𝑓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Times New Roman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Times New Roman" pitchFamily="18" charset="0"/>
                      </a:rPr>
                      <m:t>𝑠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Times New Roman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Times New Roman" pitchFamily="18" charset="0"/>
                      </a:rPr>
                      <m:t>𝑝𝑖𝑒𝑐𝑒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Times New Roman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Times New Roman" pitchFamily="18" charset="0"/>
                      </a:rPr>
                      <m:t>𝑣𝑎𝑙𝑢𝑒𝑠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Times New Roman" pitchFamily="18" charset="0"/>
                      </a:rPr>
                      <m:t>)</m:t>
                    </m:r>
                  </m:oMath>
                </a14:m>
                <a:endParaRPr lang="en-US" sz="2000" dirty="0">
                  <a:ea typeface="ＭＳ Ｐゴシック" pitchFamily="34" charset="-128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dirty="0">
                  <a:ea typeface="ＭＳ Ｐゴシック" pitchFamily="34" charset="-128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dirty="0">
                    <a:ea typeface="ＭＳ Ｐゴシック" pitchFamily="34" charset="-128"/>
                  </a:rPr>
                  <a:t>More complex: weighted sum </a:t>
                </a:r>
                <a:br>
                  <a:rPr lang="en-US" sz="2000" dirty="0">
                    <a:ea typeface="ＭＳ Ｐゴシック" pitchFamily="34" charset="-128"/>
                  </a:rPr>
                </a:br>
                <a:r>
                  <a:rPr lang="en-US" sz="2000" dirty="0">
                    <a:ea typeface="ＭＳ Ｐゴシック" pitchFamily="34" charset="-128"/>
                  </a:rPr>
                  <a:t>of positional features: </a:t>
                </a:r>
              </a:p>
              <a:p>
                <a:pPr marL="101600" indent="0">
                  <a:buNone/>
                </a:pPr>
                <a:r>
                  <a:rPr lang="en-US" sz="2800" dirty="0">
                    <a:ea typeface="ＭＳ Ｐゴシック" pitchFamily="34" charset="-128"/>
                  </a:rPr>
                  <a:t>	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800" i="1" smtClean="0"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⋅</m:t>
                            </m:r>
                            <m:r>
                              <m:rPr>
                                <m:nor/>
                              </m:rPr>
                              <a:rPr lang="en-US" sz="2800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feature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𝑛</m:t>
                            </m:r>
                          </m:e>
                        </m:d>
                      </m:e>
                    </m:nary>
                  </m:oMath>
                </a14:m>
                <a:endParaRPr lang="en-US" sz="2000" dirty="0">
                  <a:ea typeface="ＭＳ Ｐゴシック" pitchFamily="34" charset="-128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b="0" i="1" dirty="0">
                  <a:solidFill>
                    <a:srgbClr val="0000FF"/>
                  </a:solidFill>
                  <a:latin typeface="Cambria Math" panose="02040503050406030204" pitchFamily="18" charset="0"/>
                  <a:ea typeface="ＭＳ Ｐゴシック" pitchFamily="34" charset="-128"/>
                  <a:cs typeface="Times New Roman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Times New Roman" pitchFamily="18" charset="0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Times New Roman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Times New Roman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sz="2000" i="1" dirty="0">
                    <a:solidFill>
                      <a:srgbClr val="0000FF"/>
                    </a:solidFill>
                    <a:latin typeface="Times New Roman" pitchFamily="18" charset="0"/>
                    <a:ea typeface="ＭＳ Ｐゴシック" pitchFamily="34" charset="-128"/>
                    <a:cs typeface="Times New Roman" pitchFamily="18" charset="0"/>
                  </a:rPr>
                  <a:t> </a:t>
                </a:r>
                <a:r>
                  <a:rPr lang="en-US" sz="2000" dirty="0">
                    <a:ea typeface="ＭＳ Ｐゴシック" pitchFamily="34" charset="-128"/>
                  </a:rPr>
                  <a:t>can be a </a:t>
                </a:r>
                <a:r>
                  <a:rPr lang="en-US" sz="20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ea typeface="ＭＳ Ｐゴシック" pitchFamily="34" charset="-128"/>
                  </a:rPr>
                  <a:t>weighted linear function</a:t>
                </a:r>
              </a:p>
              <a:p>
                <a:pPr marL="101600" indent="0" eaLnBrk="1" hangingPunct="1">
                  <a:lnSpc>
                    <a:spcPct val="100000"/>
                  </a:lnSpc>
                  <a:spcAft>
                    <a:spcPts val="1000"/>
                  </a:spcAft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4" name="Google Shape;64;p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99676" y="1299624"/>
                <a:ext cx="7280624" cy="48916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8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4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 Box 30">
            <a:extLst>
              <a:ext uri="{FF2B5EF4-FFF2-40B4-BE49-F238E27FC236}">
                <a16:creationId xmlns:a16="http://schemas.microsoft.com/office/drawing/2014/main" id="{22178DDC-BFD5-4EB6-9CD8-C12041BB2A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1325" y="3867216"/>
            <a:ext cx="259080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Pieces values for a simple evaluation  function often taught to novice chess players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7ED7B8F-6B59-4A0D-8C6E-75B24649C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401949"/>
              </p:ext>
            </p:extLst>
          </p:nvPr>
        </p:nvGraphicFramePr>
        <p:xfrm>
          <a:off x="8408812" y="1886016"/>
          <a:ext cx="2466600" cy="1981200"/>
        </p:xfrm>
        <a:graphic>
          <a:graphicData uri="http://schemas.openxmlformats.org/drawingml/2006/table">
            <a:tbl>
              <a:tblPr>
                <a:noFill/>
                <a:tableStyleId>{95827534-29FB-4541-B439-1F876C23857B}</a:tableStyleId>
              </a:tblPr>
              <a:tblGrid>
                <a:gridCol w="1687688">
                  <a:extLst>
                    <a:ext uri="{9D8B030D-6E8A-4147-A177-3AD203B41FA5}">
                      <a16:colId xmlns:a16="http://schemas.microsoft.com/office/drawing/2014/main" val="2410575990"/>
                    </a:ext>
                  </a:extLst>
                </a:gridCol>
                <a:gridCol w="778912">
                  <a:extLst>
                    <a:ext uri="{9D8B030D-6E8A-4147-A177-3AD203B41FA5}">
                      <a16:colId xmlns:a16="http://schemas.microsoft.com/office/drawing/2014/main" val="36573096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-107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7" charset="0"/>
                        </a:rPr>
                        <a:t>Pawn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-107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7" charset="0"/>
                        </a:rPr>
                        <a:t>1.0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33118647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-107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7" charset="0"/>
                        </a:rPr>
                        <a:t>Knight</a:t>
                      </a:r>
                    </a:p>
                  </a:txBody>
                  <a:tcPr horzOverflow="overflow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-107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7" charset="0"/>
                        </a:rPr>
                        <a:t>3.0</a:t>
                      </a:r>
                    </a:p>
                  </a:txBody>
                  <a:tcPr horzOverflow="overflow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709772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-107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7" charset="0"/>
                        </a:rPr>
                        <a:t>Bishop</a:t>
                      </a: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-107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7" charset="0"/>
                        </a:rPr>
                        <a:t>3.25</a:t>
                      </a: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771862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-107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7" charset="0"/>
                        </a:rPr>
                        <a:t>Rook</a:t>
                      </a:r>
                    </a:p>
                  </a:txBody>
                  <a:tcPr horzOverflow="overflow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-107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7" charset="0"/>
                        </a:rPr>
                        <a:t>5.0</a:t>
                      </a:r>
                    </a:p>
                  </a:txBody>
                  <a:tcPr horzOverflow="overflow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9639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-107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7" charset="0"/>
                        </a:rPr>
                        <a:t>Queen</a:t>
                      </a: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-107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7" charset="0"/>
                        </a:rPr>
                        <a:t>9.0</a:t>
                      </a: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6952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/>
              <a:t>Uncertain Outcomes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9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AE2AF3-EAE4-4C3C-8454-F747FCAA5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550" y="1647300"/>
            <a:ext cx="611505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78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140586" y="3666357"/>
            <a:ext cx="11825195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291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/>
              <a:t>Title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400"/>
            </a:pP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10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AutoShape 5">
            <a:extLst>
              <a:ext uri="{FF2B5EF4-FFF2-40B4-BE49-F238E27FC236}">
                <a16:creationId xmlns:a16="http://schemas.microsoft.com/office/drawing/2014/main" id="{837B883D-92A2-4360-9805-171BF0436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4950" y="193393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 pitchFamily="34" charset="0"/>
            </a:endParaRPr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74B94B26-26DB-496B-BBE7-34DB69468ABF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743450" y="267688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 pitchFamily="34" charset="0"/>
            </a:endParaRP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B5FF3340-9D4B-438C-8936-6F43BA342E71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5886450" y="267688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 pitchFamily="34" charset="0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0D0540BC-34AB-491D-A626-4C19ACD53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700" y="3648430"/>
            <a:ext cx="285750" cy="2286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10</a:t>
            </a: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9A4028D6-121D-4B34-835C-0DD94CBC4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2050" y="3648430"/>
            <a:ext cx="285750" cy="2286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Calibri" pitchFamily="34" charset="0"/>
              </a:rPr>
              <a:t>10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0458FCCF-52EF-4F97-A03C-15A1B77366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0700" y="3648430"/>
            <a:ext cx="285750" cy="2286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Calibri" pitchFamily="34" charset="0"/>
              </a:rPr>
              <a:t>9</a:t>
            </a: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42EEB885-8359-4F48-94AE-6E9661A49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648430"/>
            <a:ext cx="285750" cy="2286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100</a:t>
            </a:r>
          </a:p>
        </p:txBody>
      </p:sp>
      <p:cxnSp>
        <p:nvCxnSpPr>
          <p:cNvPr id="16" name="AutoShape 12">
            <a:extLst>
              <a:ext uri="{FF2B5EF4-FFF2-40B4-BE49-F238E27FC236}">
                <a16:creationId xmlns:a16="http://schemas.microsoft.com/office/drawing/2014/main" id="{E61E139F-B1A4-421A-9306-88EDA3ED6C61}"/>
              </a:ext>
            </a:extLst>
          </p:cNvPr>
          <p:cNvCxnSpPr>
            <a:cxnSpLocks noChangeShapeType="1"/>
            <a:stCxn id="9" idx="3"/>
            <a:endCxn id="10" idx="3"/>
          </p:cNvCxnSpPr>
          <p:nvPr/>
        </p:nvCxnSpPr>
        <p:spPr bwMode="auto">
          <a:xfrm flipH="1">
            <a:off x="4886325" y="2162530"/>
            <a:ext cx="571500" cy="5143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" name="AutoShape 13">
            <a:extLst>
              <a:ext uri="{FF2B5EF4-FFF2-40B4-BE49-F238E27FC236}">
                <a16:creationId xmlns:a16="http://schemas.microsoft.com/office/drawing/2014/main" id="{18795D45-E5BE-47C8-A553-204B76CB3B56}"/>
              </a:ext>
            </a:extLst>
          </p:cNvPr>
          <p:cNvCxnSpPr>
            <a:cxnSpLocks noChangeShapeType="1"/>
            <a:stCxn id="9" idx="3"/>
            <a:endCxn id="11" idx="3"/>
          </p:cNvCxnSpPr>
          <p:nvPr/>
        </p:nvCxnSpPr>
        <p:spPr bwMode="auto">
          <a:xfrm>
            <a:off x="5457825" y="2162530"/>
            <a:ext cx="571500" cy="5143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8" name="AutoShape 14">
            <a:extLst>
              <a:ext uri="{FF2B5EF4-FFF2-40B4-BE49-F238E27FC236}">
                <a16:creationId xmlns:a16="http://schemas.microsoft.com/office/drawing/2014/main" id="{355B0198-06BE-4FDE-8AD2-8DA937F72FE4}"/>
              </a:ext>
            </a:extLst>
          </p:cNvPr>
          <p:cNvCxnSpPr>
            <a:cxnSpLocks noChangeShapeType="1"/>
            <a:stCxn id="10" idx="0"/>
            <a:endCxn id="12" idx="0"/>
          </p:cNvCxnSpPr>
          <p:nvPr/>
        </p:nvCxnSpPr>
        <p:spPr bwMode="auto">
          <a:xfrm flipH="1">
            <a:off x="4600575" y="2905480"/>
            <a:ext cx="285750" cy="742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9" name="AutoShape 15">
            <a:extLst>
              <a:ext uri="{FF2B5EF4-FFF2-40B4-BE49-F238E27FC236}">
                <a16:creationId xmlns:a16="http://schemas.microsoft.com/office/drawing/2014/main" id="{7305900C-4562-4243-8502-386D1FA0A8C9}"/>
              </a:ext>
            </a:extLst>
          </p:cNvPr>
          <p:cNvCxnSpPr>
            <a:cxnSpLocks noChangeShapeType="1"/>
            <a:stCxn id="10" idx="0"/>
            <a:endCxn id="13" idx="0"/>
          </p:cNvCxnSpPr>
          <p:nvPr/>
        </p:nvCxnSpPr>
        <p:spPr bwMode="auto">
          <a:xfrm>
            <a:off x="4886325" y="2905480"/>
            <a:ext cx="228600" cy="742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16">
            <a:extLst>
              <a:ext uri="{FF2B5EF4-FFF2-40B4-BE49-F238E27FC236}">
                <a16:creationId xmlns:a16="http://schemas.microsoft.com/office/drawing/2014/main" id="{7D37B68C-D2AB-4DC7-B2DA-EB532B60E6C1}"/>
              </a:ext>
            </a:extLst>
          </p:cNvPr>
          <p:cNvCxnSpPr>
            <a:cxnSpLocks noChangeShapeType="1"/>
            <a:stCxn id="11" idx="0"/>
            <a:endCxn id="14" idx="0"/>
          </p:cNvCxnSpPr>
          <p:nvPr/>
        </p:nvCxnSpPr>
        <p:spPr bwMode="auto">
          <a:xfrm flipH="1">
            <a:off x="5743575" y="2905480"/>
            <a:ext cx="285750" cy="742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1" name="AutoShape 17">
            <a:extLst>
              <a:ext uri="{FF2B5EF4-FFF2-40B4-BE49-F238E27FC236}">
                <a16:creationId xmlns:a16="http://schemas.microsoft.com/office/drawing/2014/main" id="{6F392BED-A0CE-4E5C-ADE4-CE1BF621869A}"/>
              </a:ext>
            </a:extLst>
          </p:cNvPr>
          <p:cNvCxnSpPr>
            <a:cxnSpLocks noChangeShapeType="1"/>
            <a:stCxn id="11" idx="0"/>
            <a:endCxn id="15" idx="0"/>
          </p:cNvCxnSpPr>
          <p:nvPr/>
        </p:nvCxnSpPr>
        <p:spPr bwMode="auto">
          <a:xfrm>
            <a:off x="6029325" y="2905480"/>
            <a:ext cx="285750" cy="742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2" name="Text Box 18">
            <a:extLst>
              <a:ext uri="{FF2B5EF4-FFF2-40B4-BE49-F238E27FC236}">
                <a16:creationId xmlns:a16="http://schemas.microsoft.com/office/drawing/2014/main" id="{1A17CDA3-9BD3-4C7E-87A0-9911B467E2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7369" y="1871392"/>
            <a:ext cx="697706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 pitchFamily="34" charset="0"/>
              </a:rPr>
              <a:t>max</a:t>
            </a:r>
            <a:endParaRPr lang="en-US" sz="1800" b="1" dirty="0">
              <a:latin typeface="Calibri" pitchFamily="34" charset="0"/>
            </a:endParaRPr>
          </a:p>
        </p:txBody>
      </p:sp>
      <p:sp>
        <p:nvSpPr>
          <p:cNvPr id="23" name="Text Box 19">
            <a:extLst>
              <a:ext uri="{FF2B5EF4-FFF2-40B4-BE49-F238E27FC236}">
                <a16:creationId xmlns:a16="http://schemas.microsoft.com/office/drawing/2014/main" id="{0B0BFA3D-9CDA-4199-B432-C985AC91E2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9351" y="2572581"/>
            <a:ext cx="657224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latin typeface="Calibri" pitchFamily="34" charset="0"/>
              </a:rPr>
              <a:t>min</a:t>
            </a:r>
          </a:p>
        </p:txBody>
      </p:sp>
      <p:sp>
        <p:nvSpPr>
          <p:cNvPr id="24" name="Oval 15">
            <a:extLst>
              <a:ext uri="{FF2B5EF4-FFF2-40B4-BE49-F238E27FC236}">
                <a16:creationId xmlns:a16="http://schemas.microsoft.com/office/drawing/2014/main" id="{9673CC54-982B-4697-89DF-C8405B34E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3450" y="2676880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 pitchFamily="34" charset="0"/>
            </a:endParaRPr>
          </a:p>
        </p:txBody>
      </p:sp>
      <p:sp>
        <p:nvSpPr>
          <p:cNvPr id="25" name="Oval 16">
            <a:extLst>
              <a:ext uri="{FF2B5EF4-FFF2-40B4-BE49-F238E27FC236}">
                <a16:creationId xmlns:a16="http://schemas.microsoft.com/office/drawing/2014/main" id="{480BEEA6-837C-4C5D-8EAA-135349923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6450" y="2676880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51D11C-04A8-4892-8722-18AD35A7A2EB}"/>
              </a:ext>
            </a:extLst>
          </p:cNvPr>
          <p:cNvSpPr txBox="1"/>
          <p:nvPr/>
        </p:nvSpPr>
        <p:spPr>
          <a:xfrm>
            <a:off x="971550" y="4734280"/>
            <a:ext cx="1028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Idea: Uncertain outcomes controlled by chance, not an adversary!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EB2FDD9-DDAC-4C89-8A1E-43FA684ED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19" y="1857076"/>
            <a:ext cx="2171700" cy="187490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20A4EA-28C6-496C-8A1C-01918802E2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0587" y="1886660"/>
            <a:ext cx="1824734" cy="162218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327E760-F25E-45B0-94DA-37DB687351F5}"/>
              </a:ext>
            </a:extLst>
          </p:cNvPr>
          <p:cNvSpPr/>
          <p:nvPr/>
        </p:nvSpPr>
        <p:spPr>
          <a:xfrm>
            <a:off x="6331664" y="2570349"/>
            <a:ext cx="931665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 pitchFamily="34" charset="0"/>
              </a:rPr>
              <a:t>chance</a:t>
            </a:r>
          </a:p>
        </p:txBody>
      </p:sp>
    </p:spTree>
    <p:extLst>
      <p:ext uri="{BB962C8B-B14F-4D97-AF65-F5344CB8AC3E}">
        <p14:creationId xmlns:p14="http://schemas.microsoft.com/office/powerpoint/2010/main" val="21105627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 err="1"/>
              <a:t>Expectimax</a:t>
            </a:r>
            <a:r>
              <a:rPr lang="en-US" sz="3600" dirty="0"/>
              <a:t> Search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2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7981219" cy="5072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dirty="0"/>
              <a:t>Why wouldn’t we know what the result of an action will be?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dirty="0"/>
              <a:t>Explicit randomness: rolling dice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dirty="0"/>
              <a:t>Unpredictable opponents: the opponent isn’t optimal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dirty="0"/>
              <a:t>Actions can fail: when moving a robot, wheels might slip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endParaRPr lang="en-US" dirty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dirty="0"/>
              <a:t>Values should now reflect average-case (</a:t>
            </a:r>
            <a:r>
              <a:rPr lang="en-US" dirty="0" err="1"/>
              <a:t>expectimax</a:t>
            </a:r>
            <a:r>
              <a:rPr lang="en-US" dirty="0"/>
              <a:t>) outcomes, not worst-case (minimax) outcomes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endParaRPr lang="en-US" dirty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dirty="0" err="1">
                <a:solidFill>
                  <a:srgbClr val="C00000"/>
                </a:solidFill>
              </a:rPr>
              <a:t>Expectimax</a:t>
            </a:r>
            <a:r>
              <a:rPr lang="en-US" dirty="0">
                <a:solidFill>
                  <a:srgbClr val="C00000"/>
                </a:solidFill>
              </a:rPr>
              <a:t> search:</a:t>
            </a:r>
            <a:r>
              <a:rPr lang="en-US" dirty="0"/>
              <a:t> compute the average score under optimal play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dirty="0"/>
              <a:t>Max nodes as in minimax search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dirty="0"/>
              <a:t>Chance nodes are like min nodes but the outcome is uncertain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dirty="0"/>
              <a:t>Calculate their </a:t>
            </a:r>
            <a:r>
              <a:rPr lang="en-US" dirty="0">
                <a:solidFill>
                  <a:srgbClr val="CC0000"/>
                </a:solidFill>
              </a:rPr>
              <a:t>expected utilities</a:t>
            </a:r>
            <a:endParaRPr lang="en-US" dirty="0"/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dirty="0"/>
              <a:t>I.e. take weighted average (expectation) of children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endParaRPr lang="en-US" dirty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dirty="0"/>
              <a:t>Later, we’ll learn how to formalize the underlying uncertain-result problems as </a:t>
            </a:r>
            <a:r>
              <a:rPr lang="en-US" dirty="0">
                <a:solidFill>
                  <a:srgbClr val="C00000"/>
                </a:solidFill>
              </a:rPr>
              <a:t>Markov Decision Processes</a:t>
            </a: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11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E7F7CBC4-E542-401D-973E-B175EB77E6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8194" y="2568416"/>
            <a:ext cx="285750" cy="2286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A4FE33F2-B85D-44A8-9AA3-0560522971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0944" y="4282916"/>
            <a:ext cx="285750" cy="2286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10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C0639A1E-68B0-44F0-BFFB-4DECB95FB5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5294" y="4282916"/>
            <a:ext cx="285750" cy="2286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</a:t>
            </a: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2D938FB6-416D-4FBF-9E5E-A300CBDED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3944" y="4282916"/>
            <a:ext cx="285750" cy="2286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</a:t>
            </a: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27FFF03C-0C5E-4209-AD95-C8C585818F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5444" y="4282916"/>
            <a:ext cx="285750" cy="2286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7</a:t>
            </a:r>
          </a:p>
        </p:txBody>
      </p:sp>
      <p:cxnSp>
        <p:nvCxnSpPr>
          <p:cNvPr id="16" name="AutoShape 9">
            <a:extLst>
              <a:ext uri="{FF2B5EF4-FFF2-40B4-BE49-F238E27FC236}">
                <a16:creationId xmlns:a16="http://schemas.microsoft.com/office/drawing/2014/main" id="{DA88386D-89C5-460F-89CE-619ED3BB444C}"/>
              </a:ext>
            </a:extLst>
          </p:cNvPr>
          <p:cNvCxnSpPr>
            <a:cxnSpLocks noChangeShapeType="1"/>
            <a:stCxn id="11" idx="3"/>
            <a:endCxn id="22" idx="0"/>
          </p:cNvCxnSpPr>
          <p:nvPr/>
        </p:nvCxnSpPr>
        <p:spPr bwMode="auto">
          <a:xfrm flipH="1">
            <a:off x="9209569" y="2797016"/>
            <a:ext cx="5715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" name="AutoShape 10">
            <a:extLst>
              <a:ext uri="{FF2B5EF4-FFF2-40B4-BE49-F238E27FC236}">
                <a16:creationId xmlns:a16="http://schemas.microsoft.com/office/drawing/2014/main" id="{565902C6-6239-4776-89B8-94F53C4307B9}"/>
              </a:ext>
            </a:extLst>
          </p:cNvPr>
          <p:cNvCxnSpPr>
            <a:cxnSpLocks noChangeShapeType="1"/>
            <a:stCxn id="11" idx="3"/>
            <a:endCxn id="23" idx="0"/>
          </p:cNvCxnSpPr>
          <p:nvPr/>
        </p:nvCxnSpPr>
        <p:spPr bwMode="auto">
          <a:xfrm>
            <a:off x="9781069" y="2797016"/>
            <a:ext cx="5715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8" name="AutoShape 11">
            <a:extLst>
              <a:ext uri="{FF2B5EF4-FFF2-40B4-BE49-F238E27FC236}">
                <a16:creationId xmlns:a16="http://schemas.microsoft.com/office/drawing/2014/main" id="{84B54E52-6897-4DBA-A3AB-A9E58B99EA64}"/>
              </a:ext>
            </a:extLst>
          </p:cNvPr>
          <p:cNvCxnSpPr>
            <a:cxnSpLocks noChangeShapeType="1"/>
            <a:endCxn id="12" idx="0"/>
          </p:cNvCxnSpPr>
          <p:nvPr/>
        </p:nvCxnSpPr>
        <p:spPr bwMode="auto">
          <a:xfrm flipH="1">
            <a:off x="8923819" y="3539966"/>
            <a:ext cx="285750" cy="742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9" name="AutoShape 12">
            <a:extLst>
              <a:ext uri="{FF2B5EF4-FFF2-40B4-BE49-F238E27FC236}">
                <a16:creationId xmlns:a16="http://schemas.microsoft.com/office/drawing/2014/main" id="{B5BDA5C6-10A0-4D08-8A07-3A9D758C2C0E}"/>
              </a:ext>
            </a:extLst>
          </p:cNvPr>
          <p:cNvCxnSpPr>
            <a:cxnSpLocks noChangeShapeType="1"/>
            <a:endCxn id="13" idx="0"/>
          </p:cNvCxnSpPr>
          <p:nvPr/>
        </p:nvCxnSpPr>
        <p:spPr bwMode="auto">
          <a:xfrm>
            <a:off x="9209569" y="3539966"/>
            <a:ext cx="228600" cy="742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13">
            <a:extLst>
              <a:ext uri="{FF2B5EF4-FFF2-40B4-BE49-F238E27FC236}">
                <a16:creationId xmlns:a16="http://schemas.microsoft.com/office/drawing/2014/main" id="{C228F14A-EC84-45CD-BFD9-4E2694F37A2E}"/>
              </a:ext>
            </a:extLst>
          </p:cNvPr>
          <p:cNvCxnSpPr>
            <a:cxnSpLocks noChangeShapeType="1"/>
            <a:endCxn id="14" idx="0"/>
          </p:cNvCxnSpPr>
          <p:nvPr/>
        </p:nvCxnSpPr>
        <p:spPr bwMode="auto">
          <a:xfrm flipH="1">
            <a:off x="10066819" y="3539966"/>
            <a:ext cx="285750" cy="742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1" name="AutoShape 14">
            <a:extLst>
              <a:ext uri="{FF2B5EF4-FFF2-40B4-BE49-F238E27FC236}">
                <a16:creationId xmlns:a16="http://schemas.microsoft.com/office/drawing/2014/main" id="{A0B5CDF9-C85B-4882-BFF5-8E3612870F2C}"/>
              </a:ext>
            </a:extLst>
          </p:cNvPr>
          <p:cNvCxnSpPr>
            <a:cxnSpLocks noChangeShapeType="1"/>
            <a:endCxn id="15" idx="0"/>
          </p:cNvCxnSpPr>
          <p:nvPr/>
        </p:nvCxnSpPr>
        <p:spPr bwMode="auto">
          <a:xfrm>
            <a:off x="10352569" y="3539966"/>
            <a:ext cx="285750" cy="742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2" name="Oval 15">
            <a:extLst>
              <a:ext uri="{FF2B5EF4-FFF2-40B4-BE49-F238E27FC236}">
                <a16:creationId xmlns:a16="http://schemas.microsoft.com/office/drawing/2014/main" id="{721A4439-F1AA-4056-966E-EE82A4ADE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6694" y="3254216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3" name="Oval 16">
            <a:extLst>
              <a:ext uri="{FF2B5EF4-FFF2-40B4-BE49-F238E27FC236}">
                <a16:creationId xmlns:a16="http://schemas.microsoft.com/office/drawing/2014/main" id="{F9A9836D-3E46-4379-B8C1-06136A52D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9694" y="3254216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4" name="Text Box 17">
            <a:extLst>
              <a:ext uri="{FF2B5EF4-FFF2-40B4-BE49-F238E27FC236}">
                <a16:creationId xmlns:a16="http://schemas.microsoft.com/office/drawing/2014/main" id="{5DE38E8B-6D6C-4393-868E-ABF90902FB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40613" y="2474833"/>
            <a:ext cx="697706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max</a:t>
            </a:r>
          </a:p>
        </p:txBody>
      </p:sp>
      <p:sp>
        <p:nvSpPr>
          <p:cNvPr id="25" name="Text Box 18">
            <a:extLst>
              <a:ext uri="{FF2B5EF4-FFF2-40B4-BE49-F238E27FC236}">
                <a16:creationId xmlns:a16="http://schemas.microsoft.com/office/drawing/2014/main" id="{DD20E3E7-04A0-44F0-B0BA-DCC9CA824C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95443" y="3208258"/>
            <a:ext cx="1108481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chance</a:t>
            </a:r>
          </a:p>
        </p:txBody>
      </p:sp>
      <p:sp>
        <p:nvSpPr>
          <p:cNvPr id="26" name="Rectangle 8">
            <a:extLst>
              <a:ext uri="{FF2B5EF4-FFF2-40B4-BE49-F238E27FC236}">
                <a16:creationId xmlns:a16="http://schemas.microsoft.com/office/drawing/2014/main" id="{841419D5-A525-4175-B32B-23B01D8D99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0944" y="4282916"/>
            <a:ext cx="285750" cy="2286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10</a:t>
            </a:r>
          </a:p>
        </p:txBody>
      </p:sp>
      <p:sp>
        <p:nvSpPr>
          <p:cNvPr id="27" name="Rectangle 9">
            <a:extLst>
              <a:ext uri="{FF2B5EF4-FFF2-40B4-BE49-F238E27FC236}">
                <a16:creationId xmlns:a16="http://schemas.microsoft.com/office/drawing/2014/main" id="{201BD7D7-2965-484F-9F64-D5D949380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5294" y="4282916"/>
            <a:ext cx="285750" cy="2286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10</a:t>
            </a:r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B629E746-EB94-4407-A151-F108C41DE0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3944" y="4282916"/>
            <a:ext cx="285750" cy="2286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9</a:t>
            </a:r>
          </a:p>
        </p:txBody>
      </p:sp>
      <p:sp>
        <p:nvSpPr>
          <p:cNvPr id="29" name="Rectangle 11">
            <a:extLst>
              <a:ext uri="{FF2B5EF4-FFF2-40B4-BE49-F238E27FC236}">
                <a16:creationId xmlns:a16="http://schemas.microsoft.com/office/drawing/2014/main" id="{03F31BAD-B6DC-4E2C-9650-F69A9317EE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5444" y="4282916"/>
            <a:ext cx="285750" cy="2286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37577791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 err="1"/>
              <a:t>Expectimax</a:t>
            </a:r>
            <a:r>
              <a:rPr lang="en-US" sz="3600" dirty="0"/>
              <a:t> Pseudocode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400"/>
            </a:pP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12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Left-Right-Up Arrow 8">
            <a:extLst>
              <a:ext uri="{FF2B5EF4-FFF2-40B4-BE49-F238E27FC236}">
                <a16:creationId xmlns:a16="http://schemas.microsoft.com/office/drawing/2014/main" id="{9DA7552B-9621-41F7-A8F7-1B0F2D34E026}"/>
              </a:ext>
            </a:extLst>
          </p:cNvPr>
          <p:cNvSpPr/>
          <p:nvPr/>
        </p:nvSpPr>
        <p:spPr>
          <a:xfrm>
            <a:off x="5077813" y="3016920"/>
            <a:ext cx="1539069" cy="1796525"/>
          </a:xfrm>
          <a:prstGeom prst="leftRightUpArrow">
            <a:avLst>
              <a:gd name="adj1" fmla="val 18522"/>
              <a:gd name="adj2" fmla="val 19062"/>
              <a:gd name="adj3" fmla="val 19062"/>
            </a:avLst>
          </a:prstGeom>
          <a:solidFill>
            <a:srgbClr val="E8D1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4970F502-6279-41CF-B121-63CC21FA85A9}"/>
              </a:ext>
            </a:extLst>
          </p:cNvPr>
          <p:cNvSpPr/>
          <p:nvPr/>
        </p:nvSpPr>
        <p:spPr>
          <a:xfrm>
            <a:off x="6592425" y="3486151"/>
            <a:ext cx="5011500" cy="2496975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80A7BE9-8599-4669-84BB-BA5A10489847}"/>
              </a:ext>
            </a:extLst>
          </p:cNvPr>
          <p:cNvSpPr/>
          <p:nvPr/>
        </p:nvSpPr>
        <p:spPr>
          <a:xfrm>
            <a:off x="-16919" y="3486151"/>
            <a:ext cx="5103151" cy="2496975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3885802C-EB42-45B2-BD91-08812A6783E6}"/>
              </a:ext>
            </a:extLst>
          </p:cNvPr>
          <p:cNvSpPr/>
          <p:nvPr/>
        </p:nvSpPr>
        <p:spPr>
          <a:xfrm>
            <a:off x="308812" y="1238251"/>
            <a:ext cx="10924673" cy="1716637"/>
          </a:xfrm>
          <a:prstGeom prst="roundRect">
            <a:avLst/>
          </a:prstGeom>
          <a:solidFill>
            <a:srgbClr val="E8D1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3DE93D7-1DA6-4842-98F6-CF8F1CB3C7DE}"/>
              </a:ext>
            </a:extLst>
          </p:cNvPr>
          <p:cNvSpPr txBox="1">
            <a:spLocks/>
          </p:cNvSpPr>
          <p:nvPr/>
        </p:nvSpPr>
        <p:spPr>
          <a:xfrm>
            <a:off x="276728" y="1190125"/>
            <a:ext cx="10844464" cy="177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80000"/>
              </a:lnSpc>
              <a:spcBef>
                <a:spcPts val="900"/>
              </a:spcBef>
              <a:buFont typeface="Courier New"/>
              <a:buNone/>
            </a:pPr>
            <a:endParaRPr lang="en-US" sz="400" dirty="0">
              <a:latin typeface="Roboto Mono" panose="020B0604020202020204" charset="0"/>
              <a:ea typeface="Roboto Mono" panose="020B0604020202020204" charset="0"/>
            </a:endParaRPr>
          </a:p>
          <a:p>
            <a:pPr>
              <a:lnSpc>
                <a:spcPct val="80000"/>
              </a:lnSpc>
              <a:spcBef>
                <a:spcPts val="900"/>
              </a:spcBef>
              <a:buFont typeface="Courier New"/>
              <a:buNone/>
            </a:pPr>
            <a:r>
              <a:rPr lang="en-US" sz="24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def value(state):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>
                <a:latin typeface="Roboto Mono" panose="020B0604020202020204" charset="0"/>
                <a:ea typeface="Roboto Mono" panose="020B0604020202020204" charset="0"/>
              </a:rPr>
              <a:t>if the state is a terminal state: return the state’s utility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>
                <a:latin typeface="Roboto Mono" panose="020B0604020202020204" charset="0"/>
                <a:ea typeface="Roboto Mono" panose="020B0604020202020204" charset="0"/>
              </a:rPr>
              <a:t>if the next agent is </a:t>
            </a:r>
            <a:r>
              <a:rPr lang="en-US" sz="240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</a:t>
            </a:r>
            <a:r>
              <a:rPr lang="en-US" sz="2400" dirty="0">
                <a:latin typeface="Roboto Mono" panose="020B0604020202020204" charset="0"/>
                <a:ea typeface="Roboto Mono" panose="020B0604020202020204" charset="0"/>
              </a:rPr>
              <a:t>: return </a:t>
            </a:r>
            <a:r>
              <a:rPr lang="en-US" sz="240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max-value(state)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>
                <a:latin typeface="Roboto Mono" panose="020B0604020202020204" charset="0"/>
                <a:ea typeface="Roboto Mono" panose="020B0604020202020204" charset="0"/>
              </a:rPr>
              <a:t>if the next agent is </a:t>
            </a:r>
            <a:r>
              <a:rPr lang="en-US" sz="2400" dirty="0">
                <a:solidFill>
                  <a:srgbClr val="00B050"/>
                </a:solidFill>
                <a:latin typeface="Roboto Mono" panose="020B0604020202020204" charset="0"/>
                <a:ea typeface="Roboto Mono" panose="020B0604020202020204" charset="0"/>
              </a:rPr>
              <a:t>EXP</a:t>
            </a:r>
            <a:r>
              <a:rPr lang="en-US" sz="2400" dirty="0">
                <a:latin typeface="Roboto Mono" panose="020B0604020202020204" charset="0"/>
                <a:ea typeface="Roboto Mono" panose="020B0604020202020204" charset="0"/>
              </a:rPr>
              <a:t>: return </a:t>
            </a:r>
            <a:r>
              <a:rPr lang="en-US" sz="2400" dirty="0">
                <a:solidFill>
                  <a:srgbClr val="00B050"/>
                </a:solidFill>
                <a:latin typeface="Roboto Mono" panose="020B0604020202020204" charset="0"/>
                <a:ea typeface="Roboto Mono" panose="020B0604020202020204" charset="0"/>
              </a:rPr>
              <a:t>exp-value(state)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E507A70-C751-49C3-A36E-E9D1EF2BFAD7}"/>
              </a:ext>
            </a:extLst>
          </p:cNvPr>
          <p:cNvSpPr txBox="1">
            <a:spLocks/>
          </p:cNvSpPr>
          <p:nvPr/>
        </p:nvSpPr>
        <p:spPr bwMode="auto">
          <a:xfrm>
            <a:off x="6606733" y="3728786"/>
            <a:ext cx="5008631" cy="2269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2000" kern="0" dirty="0">
                <a:solidFill>
                  <a:srgbClr val="00B05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exp-value(state):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0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20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0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0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000" kern="0" dirty="0">
                <a:latin typeface="Roboto Mono" panose="020B0604020202020204" charset="0"/>
                <a:ea typeface="Roboto Mono" panose="020B0604020202020204" charset="0"/>
              </a:rPr>
              <a:t>	  p = probability(successor) 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000" kern="0" dirty="0">
                <a:latin typeface="Roboto Mono" panose="020B0604020202020204" charset="0"/>
                <a:ea typeface="Roboto Mono" panose="020B0604020202020204" charset="0"/>
              </a:rPr>
              <a:t>      v += p * </a:t>
            </a:r>
            <a:r>
              <a:rPr lang="en-US" sz="2000" kern="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value(successor)</a:t>
            </a:r>
            <a:endParaRPr lang="en-US" sz="20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0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25D0985-7A35-4535-BBE0-0671D800EF19}"/>
              </a:ext>
            </a:extLst>
          </p:cNvPr>
          <p:cNvSpPr txBox="1">
            <a:spLocks/>
          </p:cNvSpPr>
          <p:nvPr/>
        </p:nvSpPr>
        <p:spPr bwMode="auto">
          <a:xfrm>
            <a:off x="59043" y="3637482"/>
            <a:ext cx="5218414" cy="219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900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20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0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20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0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0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2000" kern="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value(successor)</a:t>
            </a:r>
            <a:r>
              <a:rPr lang="en-US" sz="20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0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</p:spTree>
    <p:extLst>
      <p:ext uri="{BB962C8B-B14F-4D97-AF65-F5344CB8AC3E}">
        <p14:creationId xmlns:p14="http://schemas.microsoft.com/office/powerpoint/2010/main" val="17011361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 err="1"/>
              <a:t>Expectimax</a:t>
            </a:r>
            <a:r>
              <a:rPr lang="en-US" sz="3600" dirty="0"/>
              <a:t> Pseudocode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400"/>
            </a:pP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13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Rounded Rectangle 3">
            <a:extLst>
              <a:ext uri="{FF2B5EF4-FFF2-40B4-BE49-F238E27FC236}">
                <a16:creationId xmlns:a16="http://schemas.microsoft.com/office/drawing/2014/main" id="{26C26302-BF3C-414A-B4A5-2E3E8C2704DF}"/>
              </a:ext>
            </a:extLst>
          </p:cNvPr>
          <p:cNvSpPr/>
          <p:nvPr/>
        </p:nvSpPr>
        <p:spPr>
          <a:xfrm>
            <a:off x="838200" y="1506153"/>
            <a:ext cx="5854642" cy="3186593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398C2DF-5800-4AE0-8343-3E4AAA56AF3B}"/>
              </a:ext>
            </a:extLst>
          </p:cNvPr>
          <p:cNvSpPr txBox="1">
            <a:spLocks/>
          </p:cNvSpPr>
          <p:nvPr/>
        </p:nvSpPr>
        <p:spPr bwMode="auto">
          <a:xfrm>
            <a:off x="1008918" y="1727565"/>
            <a:ext cx="5663216" cy="2965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2400" kern="0" dirty="0">
                <a:solidFill>
                  <a:srgbClr val="00B05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exp-value(state):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24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0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dirty="0">
                <a:latin typeface="Roboto Mono" panose="020B0604020202020204" charset="0"/>
                <a:ea typeface="Roboto Mono" panose="020B0604020202020204" charset="0"/>
              </a:rPr>
              <a:t>    </a:t>
            </a:r>
            <a:r>
              <a:rPr lang="en-US" sz="2400" kern="0" dirty="0">
                <a:latin typeface="Roboto Mono" panose="020B0604020202020204" charset="0"/>
                <a:ea typeface="Roboto Mono" panose="020B0604020202020204" charset="0"/>
              </a:rPr>
              <a:t>p = probability(successor) 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Roboto Mono" panose="020B0604020202020204" charset="0"/>
                <a:ea typeface="Roboto Mono" panose="020B0604020202020204" charset="0"/>
              </a:rPr>
              <a:t>    v += p * </a:t>
            </a:r>
            <a:r>
              <a:rPr lang="en-US" sz="2400" kern="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value(successor)</a:t>
            </a:r>
            <a:endParaRPr lang="en-US" sz="24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cxnSp>
        <p:nvCxnSpPr>
          <p:cNvPr id="13" name="AutoShape 13">
            <a:extLst>
              <a:ext uri="{FF2B5EF4-FFF2-40B4-BE49-F238E27FC236}">
                <a16:creationId xmlns:a16="http://schemas.microsoft.com/office/drawing/2014/main" id="{F1B7B063-77B2-4716-979D-75BE6CD9E05E}"/>
              </a:ext>
            </a:extLst>
          </p:cNvPr>
          <p:cNvCxnSpPr>
            <a:cxnSpLocks noChangeShapeType="1"/>
            <a:stCxn id="15" idx="4"/>
            <a:endCxn id="16" idx="0"/>
          </p:cNvCxnSpPr>
          <p:nvPr/>
        </p:nvCxnSpPr>
        <p:spPr bwMode="auto">
          <a:xfrm flipH="1">
            <a:off x="7466937" y="2494222"/>
            <a:ext cx="1116329" cy="11753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4" name="AutoShape 14">
            <a:extLst>
              <a:ext uri="{FF2B5EF4-FFF2-40B4-BE49-F238E27FC236}">
                <a16:creationId xmlns:a16="http://schemas.microsoft.com/office/drawing/2014/main" id="{C5FAEEC9-B180-47A0-AF77-30EAAF44F1A0}"/>
              </a:ext>
            </a:extLst>
          </p:cNvPr>
          <p:cNvCxnSpPr>
            <a:cxnSpLocks noChangeShapeType="1"/>
            <a:stCxn id="15" idx="4"/>
            <a:endCxn id="17" idx="0"/>
          </p:cNvCxnSpPr>
          <p:nvPr/>
        </p:nvCxnSpPr>
        <p:spPr bwMode="auto">
          <a:xfrm>
            <a:off x="8583266" y="2494222"/>
            <a:ext cx="1" cy="11753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5" name="Oval 16">
            <a:extLst>
              <a:ext uri="{FF2B5EF4-FFF2-40B4-BE49-F238E27FC236}">
                <a16:creationId xmlns:a16="http://schemas.microsoft.com/office/drawing/2014/main" id="{F3CF8CA4-9AC2-40D4-AF5A-D3699ACD90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1029" y="1809749"/>
            <a:ext cx="684473" cy="684473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/>
              <a:cs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A3E388-340A-49B3-93BB-C953AB2100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4700" y="3669560"/>
            <a:ext cx="684474" cy="547579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>
                <a:latin typeface="Calibri"/>
                <a:cs typeface="Calibri"/>
              </a:rPr>
              <a:t>8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8C6CA0-354C-4F4B-8772-FE010E8B5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1030" y="3669560"/>
            <a:ext cx="684474" cy="547579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>
                <a:latin typeface="Calibri"/>
                <a:cs typeface="Calibri"/>
              </a:rPr>
              <a:t>24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BF28F7-ABDA-4298-A3E3-A958619DA7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7360" y="3669560"/>
            <a:ext cx="684474" cy="547579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>
                <a:latin typeface="Calibri"/>
                <a:cs typeface="Calibri"/>
              </a:rPr>
              <a:t>-12</a:t>
            </a:r>
          </a:p>
        </p:txBody>
      </p:sp>
      <p:cxnSp>
        <p:nvCxnSpPr>
          <p:cNvPr id="19" name="AutoShape 14">
            <a:extLst>
              <a:ext uri="{FF2B5EF4-FFF2-40B4-BE49-F238E27FC236}">
                <a16:creationId xmlns:a16="http://schemas.microsoft.com/office/drawing/2014/main" id="{BF73FD96-4E51-4B76-AB36-42DF67575E4C}"/>
              </a:ext>
            </a:extLst>
          </p:cNvPr>
          <p:cNvCxnSpPr>
            <a:cxnSpLocks noChangeShapeType="1"/>
            <a:stCxn id="15" idx="4"/>
            <a:endCxn id="18" idx="0"/>
          </p:cNvCxnSpPr>
          <p:nvPr/>
        </p:nvCxnSpPr>
        <p:spPr bwMode="auto">
          <a:xfrm>
            <a:off x="8583266" y="2494222"/>
            <a:ext cx="1116331" cy="11753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7A26207-AC48-4852-8E50-68924B3EAC54}"/>
              </a:ext>
            </a:extLst>
          </p:cNvPr>
          <p:cNvSpPr txBox="1"/>
          <p:nvPr/>
        </p:nvSpPr>
        <p:spPr>
          <a:xfrm>
            <a:off x="7502183" y="2782669"/>
            <a:ext cx="875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1/2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5A554B-84F8-4645-9114-5BBD8366158C}"/>
              </a:ext>
            </a:extLst>
          </p:cNvPr>
          <p:cNvSpPr txBox="1"/>
          <p:nvPr/>
        </p:nvSpPr>
        <p:spPr>
          <a:xfrm>
            <a:off x="8134889" y="3064532"/>
            <a:ext cx="875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1/3</a:t>
            </a:r>
            <a:endParaRPr lang="en-US" sz="1500" dirty="0">
              <a:latin typeface="Calibri"/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670EEF-5D95-42D0-B46E-2917BB2E642D}"/>
              </a:ext>
            </a:extLst>
          </p:cNvPr>
          <p:cNvSpPr txBox="1"/>
          <p:nvPr/>
        </p:nvSpPr>
        <p:spPr>
          <a:xfrm>
            <a:off x="9181895" y="2786795"/>
            <a:ext cx="875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1/6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7068CF6-7C42-4BE7-A229-7086595D091B}"/>
                  </a:ext>
                </a:extLst>
              </p:cNvPr>
              <p:cNvSpPr txBox="1"/>
              <p:nvPr/>
            </p:nvSpPr>
            <p:spPr>
              <a:xfrm>
                <a:off x="1618187" y="5255205"/>
                <a:ext cx="8118171" cy="703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⋅(8)+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⋅(24)</m:t>
                    </m:r>
                  </m:oMath>
                </a14:m>
                <a:r>
                  <a:rPr lang="en-US" sz="2800" dirty="0">
                    <a:latin typeface="Calibri" pitchFamily="34" charset="0"/>
                  </a:rPr>
                  <a:t>+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⋅(−12)</m:t>
                    </m:r>
                  </m:oMath>
                </a14:m>
                <a:endParaRPr lang="en-US" sz="2800" dirty="0"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7068CF6-7C42-4BE7-A229-7086595D0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187" y="5255205"/>
                <a:ext cx="8118171" cy="703398"/>
              </a:xfrm>
              <a:prstGeom prst="rect">
                <a:avLst/>
              </a:prstGeom>
              <a:blipFill>
                <a:blip r:embed="rId4"/>
                <a:stretch>
                  <a:fillRect b="-1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3241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/>
              <a:t>Title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14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45E69-A59A-4127-9E28-9657C744FBB6}"/>
              </a:ext>
            </a:extLst>
          </p:cNvPr>
          <p:cNvGrpSpPr/>
          <p:nvPr/>
        </p:nvGrpSpPr>
        <p:grpSpPr>
          <a:xfrm>
            <a:off x="1984370" y="1354933"/>
            <a:ext cx="7959730" cy="4202954"/>
            <a:chOff x="1155827" y="1731182"/>
            <a:chExt cx="6619589" cy="3305918"/>
          </a:xfrm>
        </p:grpSpPr>
        <p:sp>
          <p:nvSpPr>
            <p:cNvPr id="8" name="AutoShape 4">
              <a:extLst>
                <a:ext uri="{FF2B5EF4-FFF2-40B4-BE49-F238E27FC236}">
                  <a16:creationId xmlns:a16="http://schemas.microsoft.com/office/drawing/2014/main" id="{9E53770E-34E6-4AF0-85DE-113EAB390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9081" y="1731182"/>
              <a:ext cx="763586" cy="610868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grpSp>
          <p:nvGrpSpPr>
            <p:cNvPr id="9" name="Group 60">
              <a:extLst>
                <a:ext uri="{FF2B5EF4-FFF2-40B4-BE49-F238E27FC236}">
                  <a16:creationId xmlns:a16="http://schemas.microsoft.com/office/drawing/2014/main" id="{47F73AF0-4298-47FB-944D-E08A87BC57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17829" y="3765550"/>
              <a:ext cx="523585" cy="1271549"/>
              <a:chOff x="1917829" y="3765550"/>
              <a:chExt cx="523585" cy="1271549"/>
            </a:xfrm>
          </p:grpSpPr>
          <p:cxnSp>
            <p:nvCxnSpPr>
              <p:cNvPr id="49" name="AutoShape 13">
                <a:extLst>
                  <a:ext uri="{FF2B5EF4-FFF2-40B4-BE49-F238E27FC236}">
                    <a16:creationId xmlns:a16="http://schemas.microsoft.com/office/drawing/2014/main" id="{CAD6816D-CD7F-4729-86C9-CA50BBC5D799}"/>
                  </a:ext>
                </a:extLst>
              </p:cNvPr>
              <p:cNvCxnSpPr>
                <a:cxnSpLocks noChangeShapeType="1"/>
                <a:stCxn id="41" idx="0"/>
              </p:cNvCxnSpPr>
              <p:nvPr/>
            </p:nvCxnSpPr>
            <p:spPr bwMode="auto">
              <a:xfrm>
                <a:off x="2173288" y="3765550"/>
                <a:ext cx="1588" cy="80645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50" name="Rectangle 7">
                <a:extLst>
                  <a:ext uri="{FF2B5EF4-FFF2-40B4-BE49-F238E27FC236}">
                    <a16:creationId xmlns:a16="http://schemas.microsoft.com/office/drawing/2014/main" id="{5F8B7A65-7C22-43B7-9B42-968E5867E0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7829" y="4618232"/>
                <a:ext cx="523585" cy="418867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4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12</a:t>
                </a:r>
              </a:p>
            </p:txBody>
          </p:sp>
        </p:grpSp>
        <p:grpSp>
          <p:nvGrpSpPr>
            <p:cNvPr id="10" name="Group 61">
              <a:extLst>
                <a:ext uri="{FF2B5EF4-FFF2-40B4-BE49-F238E27FC236}">
                  <a16:creationId xmlns:a16="http://schemas.microsoft.com/office/drawing/2014/main" id="{044CCF94-1626-4EA3-8213-A288A3B294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73288" y="3765550"/>
              <a:ext cx="1030127" cy="1271549"/>
              <a:chOff x="2173288" y="3765550"/>
              <a:chExt cx="1030127" cy="1271549"/>
            </a:xfrm>
          </p:grpSpPr>
          <p:cxnSp>
            <p:nvCxnSpPr>
              <p:cNvPr id="47" name="AutoShape 17">
                <a:extLst>
                  <a:ext uri="{FF2B5EF4-FFF2-40B4-BE49-F238E27FC236}">
                    <a16:creationId xmlns:a16="http://schemas.microsoft.com/office/drawing/2014/main" id="{A2B263D2-62D3-48C8-8186-D00A0230930A}"/>
                  </a:ext>
                </a:extLst>
              </p:cNvPr>
              <p:cNvCxnSpPr>
                <a:cxnSpLocks noChangeShapeType="1"/>
                <a:stCxn id="41" idx="0"/>
              </p:cNvCxnSpPr>
              <p:nvPr/>
            </p:nvCxnSpPr>
            <p:spPr bwMode="auto">
              <a:xfrm>
                <a:off x="2173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48" name="Rectangle 7">
                <a:extLst>
                  <a:ext uri="{FF2B5EF4-FFF2-40B4-BE49-F238E27FC236}">
                    <a16:creationId xmlns:a16="http://schemas.microsoft.com/office/drawing/2014/main" id="{117E921C-990E-4E8F-8227-8A0125C1F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9830" y="4618232"/>
                <a:ext cx="523585" cy="418867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40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9</a:t>
                </a:r>
              </a:p>
            </p:txBody>
          </p:sp>
        </p:grpSp>
        <p:grpSp>
          <p:nvGrpSpPr>
            <p:cNvPr id="11" name="Group 64">
              <a:extLst>
                <a:ext uri="{FF2B5EF4-FFF2-40B4-BE49-F238E27FC236}">
                  <a16:creationId xmlns:a16="http://schemas.microsoft.com/office/drawing/2014/main" id="{16647E37-D82B-443D-B67C-DFE7F71403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89830" y="3765550"/>
              <a:ext cx="523585" cy="1271549"/>
              <a:chOff x="6489830" y="3765550"/>
              <a:chExt cx="523585" cy="1271549"/>
            </a:xfrm>
          </p:grpSpPr>
          <p:cxnSp>
            <p:nvCxnSpPr>
              <p:cNvPr id="45" name="AutoShape 33">
                <a:extLst>
                  <a:ext uri="{FF2B5EF4-FFF2-40B4-BE49-F238E27FC236}">
                    <a16:creationId xmlns:a16="http://schemas.microsoft.com/office/drawing/2014/main" id="{FC3D0554-2BD1-4664-822D-572AF60A4A4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1588" cy="80645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46" name="Rectangle 7">
                <a:extLst>
                  <a:ext uri="{FF2B5EF4-FFF2-40B4-BE49-F238E27FC236}">
                    <a16:creationId xmlns:a16="http://schemas.microsoft.com/office/drawing/2014/main" id="{D2E46055-F422-4490-A911-0FB7D8531F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89830" y="4618232"/>
                <a:ext cx="523585" cy="418867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40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6</a:t>
                </a:r>
              </a:p>
            </p:txBody>
          </p:sp>
        </p:grpSp>
        <p:grpSp>
          <p:nvGrpSpPr>
            <p:cNvPr id="12" name="Group 65">
              <a:extLst>
                <a:ext uri="{FF2B5EF4-FFF2-40B4-BE49-F238E27FC236}">
                  <a16:creationId xmlns:a16="http://schemas.microsoft.com/office/drawing/2014/main" id="{F97568B3-973B-4C4B-8E6C-EDDA0DA449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45288" y="3765550"/>
              <a:ext cx="1030128" cy="1271549"/>
              <a:chOff x="6745288" y="3765550"/>
              <a:chExt cx="1030128" cy="1271549"/>
            </a:xfrm>
          </p:grpSpPr>
          <p:cxnSp>
            <p:nvCxnSpPr>
              <p:cNvPr id="43" name="AutoShape 37">
                <a:extLst>
                  <a:ext uri="{FF2B5EF4-FFF2-40B4-BE49-F238E27FC236}">
                    <a16:creationId xmlns:a16="http://schemas.microsoft.com/office/drawing/2014/main" id="{0EA8D7BD-3795-423D-9717-1162184A7DD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44" name="Rectangle 7">
                <a:extLst>
                  <a:ext uri="{FF2B5EF4-FFF2-40B4-BE49-F238E27FC236}">
                    <a16:creationId xmlns:a16="http://schemas.microsoft.com/office/drawing/2014/main" id="{077DD6BD-8DFB-4691-AA10-32ED14821C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1831" y="4618232"/>
                <a:ext cx="523585" cy="418867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40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0</a:t>
                </a:r>
              </a:p>
            </p:txBody>
          </p:sp>
        </p:grpSp>
        <p:grpSp>
          <p:nvGrpSpPr>
            <p:cNvPr id="13" name="Group 51">
              <a:extLst>
                <a:ext uri="{FF2B5EF4-FFF2-40B4-BE49-F238E27FC236}">
                  <a16:creationId xmlns:a16="http://schemas.microsoft.com/office/drawing/2014/main" id="{59FD2F95-A5B1-45BE-829A-C44124ECDB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4377" y="2342050"/>
              <a:ext cx="2476498" cy="1423497"/>
              <a:chOff x="1984375" y="2342053"/>
              <a:chExt cx="2476498" cy="1423497"/>
            </a:xfrm>
          </p:grpSpPr>
          <p:sp>
            <p:nvSpPr>
              <p:cNvPr id="41" name="AutoShape 6">
                <a:extLst>
                  <a:ext uri="{FF2B5EF4-FFF2-40B4-BE49-F238E27FC236}">
                    <a16:creationId xmlns:a16="http://schemas.microsoft.com/office/drawing/2014/main" id="{82B8A622-6001-49BF-BEFA-2BECF4A96A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984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  <p:cxnSp>
            <p:nvCxnSpPr>
              <p:cNvPr id="42" name="AutoShape 7">
                <a:extLst>
                  <a:ext uri="{FF2B5EF4-FFF2-40B4-BE49-F238E27FC236}">
                    <a16:creationId xmlns:a16="http://schemas.microsoft.com/office/drawing/2014/main" id="{8B7229BB-3B8E-419F-83E0-D55D0A6463C1}"/>
                  </a:ext>
                </a:extLst>
              </p:cNvPr>
              <p:cNvCxnSpPr>
                <a:cxnSpLocks noChangeShapeType="1"/>
                <a:stCxn id="8" idx="3"/>
                <a:endCxn id="26" idx="0"/>
              </p:cNvCxnSpPr>
              <p:nvPr/>
            </p:nvCxnSpPr>
            <p:spPr bwMode="auto">
              <a:xfrm flipH="1">
                <a:off x="2171699" y="2342053"/>
                <a:ext cx="2289174" cy="775996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cxnSp>
          <p:nvCxnSpPr>
            <p:cNvPr id="14" name="AutoShape 9">
              <a:extLst>
                <a:ext uri="{FF2B5EF4-FFF2-40B4-BE49-F238E27FC236}">
                  <a16:creationId xmlns:a16="http://schemas.microsoft.com/office/drawing/2014/main" id="{BA6023B5-104E-4580-AB3D-2450F862478D}"/>
                </a:ext>
              </a:extLst>
            </p:cNvPr>
            <p:cNvCxnSpPr>
              <a:cxnSpLocks noChangeShapeType="1"/>
              <a:stCxn id="41" idx="0"/>
            </p:cNvCxnSpPr>
            <p:nvPr/>
          </p:nvCxnSpPr>
          <p:spPr bwMode="auto">
            <a:xfrm flipH="1">
              <a:off x="1412875" y="3765550"/>
              <a:ext cx="760413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5" name="Rectangle 7">
              <a:extLst>
                <a:ext uri="{FF2B5EF4-FFF2-40B4-BE49-F238E27FC236}">
                  <a16:creationId xmlns:a16="http://schemas.microsoft.com/office/drawing/2014/main" id="{53A44164-A08B-4345-A54C-798C0F86FC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5827" y="4618232"/>
              <a:ext cx="523585" cy="418867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3</a:t>
              </a:r>
            </a:p>
          </p:txBody>
        </p:sp>
        <p:cxnSp>
          <p:nvCxnSpPr>
            <p:cNvPr id="17" name="AutoShape 21">
              <a:extLst>
                <a:ext uri="{FF2B5EF4-FFF2-40B4-BE49-F238E27FC236}">
                  <a16:creationId xmlns:a16="http://schemas.microsoft.com/office/drawing/2014/main" id="{050A0116-4C67-4730-8596-762171FAD52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2020094" y="3913981"/>
              <a:ext cx="3048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8" name="Group 59">
              <a:extLst>
                <a:ext uri="{FF2B5EF4-FFF2-40B4-BE49-F238E27FC236}">
                  <a16:creationId xmlns:a16="http://schemas.microsoft.com/office/drawing/2014/main" id="{193441B9-AE56-4400-A73C-55D52F74EB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0375" y="2342050"/>
              <a:ext cx="381000" cy="1407625"/>
              <a:chOff x="4270375" y="2342051"/>
              <a:chExt cx="381000" cy="1407624"/>
            </a:xfrm>
          </p:grpSpPr>
          <p:sp>
            <p:nvSpPr>
              <p:cNvPr id="39" name="AutoShape 20">
                <a:extLst>
                  <a:ext uri="{FF2B5EF4-FFF2-40B4-BE49-F238E27FC236}">
                    <a16:creationId xmlns:a16="http://schemas.microsoft.com/office/drawing/2014/main" id="{295811CA-CDBE-43CA-9D0C-A061D0AA3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270375" y="3444875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  <p:cxnSp>
            <p:nvCxnSpPr>
              <p:cNvPr id="40" name="AutoShape 21">
                <a:extLst>
                  <a:ext uri="{FF2B5EF4-FFF2-40B4-BE49-F238E27FC236}">
                    <a16:creationId xmlns:a16="http://schemas.microsoft.com/office/drawing/2014/main" id="{F568FF85-8627-41D4-88FB-EE81934AFFD8}"/>
                  </a:ext>
                </a:extLst>
              </p:cNvPr>
              <p:cNvCxnSpPr>
                <a:cxnSpLocks noChangeShapeType="1"/>
                <a:stCxn id="8" idx="3"/>
                <a:endCxn id="24" idx="0"/>
              </p:cNvCxnSpPr>
              <p:nvPr/>
            </p:nvCxnSpPr>
            <p:spPr bwMode="auto">
              <a:xfrm>
                <a:off x="4460875" y="2342051"/>
                <a:ext cx="13161" cy="764014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158CE68D-CF00-4029-A578-2835364061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41829" y="3762375"/>
              <a:ext cx="1017459" cy="1274725"/>
              <a:chOff x="3441829" y="3762375"/>
              <a:chExt cx="1017459" cy="1274725"/>
            </a:xfrm>
          </p:grpSpPr>
          <p:cxnSp>
            <p:nvCxnSpPr>
              <p:cNvPr id="36" name="AutoShape 23">
                <a:extLst>
                  <a:ext uri="{FF2B5EF4-FFF2-40B4-BE49-F238E27FC236}">
                    <a16:creationId xmlns:a16="http://schemas.microsoft.com/office/drawing/2014/main" id="{FDFE9CF1-F9AB-47DE-AB50-E229DF359CA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3698875" y="3765550"/>
                <a:ext cx="760413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37" name="Rectangle 7">
                <a:extLst>
                  <a:ext uri="{FF2B5EF4-FFF2-40B4-BE49-F238E27FC236}">
                    <a16:creationId xmlns:a16="http://schemas.microsoft.com/office/drawing/2014/main" id="{3AF7F5B8-1C70-43A3-B813-BACDBE4CF2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1829" y="4618232"/>
                <a:ext cx="523585" cy="418868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40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2</a:t>
                </a:r>
              </a:p>
            </p:txBody>
          </p:sp>
          <p:cxnSp>
            <p:nvCxnSpPr>
              <p:cNvPr id="38" name="AutoShape 21">
                <a:extLst>
                  <a:ext uri="{FF2B5EF4-FFF2-40B4-BE49-F238E27FC236}">
                    <a16:creationId xmlns:a16="http://schemas.microsoft.com/office/drawing/2014/main" id="{80E62429-B5BD-4B40-9175-CD6F9AC97DB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4306094" y="3913981"/>
                <a:ext cx="304800" cy="158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20" name="Group 61">
              <a:extLst>
                <a:ext uri="{FF2B5EF4-FFF2-40B4-BE49-F238E27FC236}">
                  <a16:creationId xmlns:a16="http://schemas.microsoft.com/office/drawing/2014/main" id="{D19EA244-DDF8-4429-B769-7BA00EE921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0875" y="2342050"/>
              <a:ext cx="2476503" cy="1423500"/>
              <a:chOff x="4460872" y="2342050"/>
              <a:chExt cx="2476503" cy="1423500"/>
            </a:xfrm>
          </p:grpSpPr>
          <p:sp>
            <p:nvSpPr>
              <p:cNvPr id="34" name="AutoShape 26">
                <a:extLst>
                  <a:ext uri="{FF2B5EF4-FFF2-40B4-BE49-F238E27FC236}">
                    <a16:creationId xmlns:a16="http://schemas.microsoft.com/office/drawing/2014/main" id="{85DC9946-3969-4207-ABAA-CA02057A14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556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  <p:cxnSp>
            <p:nvCxnSpPr>
              <p:cNvPr id="35" name="AutoShape 27">
                <a:extLst>
                  <a:ext uri="{FF2B5EF4-FFF2-40B4-BE49-F238E27FC236}">
                    <a16:creationId xmlns:a16="http://schemas.microsoft.com/office/drawing/2014/main" id="{1AB2E8ED-7804-472A-A49A-D967A93BD61A}"/>
                  </a:ext>
                </a:extLst>
              </p:cNvPr>
              <p:cNvCxnSpPr>
                <a:cxnSpLocks noChangeShapeType="1"/>
                <a:stCxn id="8" idx="3"/>
                <a:endCxn id="25" idx="0"/>
              </p:cNvCxnSpPr>
              <p:nvPr/>
            </p:nvCxnSpPr>
            <p:spPr bwMode="auto">
              <a:xfrm>
                <a:off x="4460872" y="2342050"/>
                <a:ext cx="2282826" cy="765926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21" name="Group 60">
              <a:extLst>
                <a:ext uri="{FF2B5EF4-FFF2-40B4-BE49-F238E27FC236}">
                  <a16:creationId xmlns:a16="http://schemas.microsoft.com/office/drawing/2014/main" id="{78835DEE-2E94-4EF0-91DE-2B6762A51B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27830" y="3762375"/>
              <a:ext cx="1017458" cy="1274725"/>
              <a:chOff x="5727830" y="3762375"/>
              <a:chExt cx="1017458" cy="1274725"/>
            </a:xfrm>
          </p:grpSpPr>
          <p:cxnSp>
            <p:nvCxnSpPr>
              <p:cNvPr id="31" name="AutoShape 29">
                <a:extLst>
                  <a:ext uri="{FF2B5EF4-FFF2-40B4-BE49-F238E27FC236}">
                    <a16:creationId xmlns:a16="http://schemas.microsoft.com/office/drawing/2014/main" id="{34E0B324-B507-439D-8BFE-ACC6AD4BD12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5984875" y="3765550"/>
                <a:ext cx="760413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32" name="Rectangle 7">
                <a:extLst>
                  <a:ext uri="{FF2B5EF4-FFF2-40B4-BE49-F238E27FC236}">
                    <a16:creationId xmlns:a16="http://schemas.microsoft.com/office/drawing/2014/main" id="{18A1302D-841F-47EA-83EF-C522CC9DF8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27830" y="4618232"/>
                <a:ext cx="523585" cy="418868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40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15</a:t>
                </a:r>
              </a:p>
            </p:txBody>
          </p:sp>
          <p:cxnSp>
            <p:nvCxnSpPr>
              <p:cNvPr id="33" name="AutoShape 21">
                <a:extLst>
                  <a:ext uri="{FF2B5EF4-FFF2-40B4-BE49-F238E27FC236}">
                    <a16:creationId xmlns:a16="http://schemas.microsoft.com/office/drawing/2014/main" id="{992DDA52-6DA9-45C1-8246-DEF90413512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6592094" y="3913981"/>
                <a:ext cx="304800" cy="158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22" name="Group 64">
              <a:extLst>
                <a:ext uri="{FF2B5EF4-FFF2-40B4-BE49-F238E27FC236}">
                  <a16:creationId xmlns:a16="http://schemas.microsoft.com/office/drawing/2014/main" id="{275D9C89-5847-4ECD-869E-8F5B24533A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03827" y="3765550"/>
              <a:ext cx="523585" cy="1271549"/>
              <a:chOff x="6489827" y="3765550"/>
              <a:chExt cx="523585" cy="1271549"/>
            </a:xfrm>
          </p:grpSpPr>
          <p:cxnSp>
            <p:nvCxnSpPr>
              <p:cNvPr id="29" name="AutoShape 33">
                <a:extLst>
                  <a:ext uri="{FF2B5EF4-FFF2-40B4-BE49-F238E27FC236}">
                    <a16:creationId xmlns:a16="http://schemas.microsoft.com/office/drawing/2014/main" id="{FE2A8DBD-D2A2-4239-91DF-8640F69B972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6745288" y="3765550"/>
                <a:ext cx="1" cy="818173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30" name="Rectangle 7">
                <a:extLst>
                  <a:ext uri="{FF2B5EF4-FFF2-40B4-BE49-F238E27FC236}">
                    <a16:creationId xmlns:a16="http://schemas.microsoft.com/office/drawing/2014/main" id="{42BC7237-FA59-46ED-8BBC-A86ADA3679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89827" y="4618232"/>
                <a:ext cx="523585" cy="418867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40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4</a:t>
                </a:r>
              </a:p>
            </p:txBody>
          </p:sp>
        </p:grpSp>
        <p:grpSp>
          <p:nvGrpSpPr>
            <p:cNvPr id="23" name="Group 65">
              <a:extLst>
                <a:ext uri="{FF2B5EF4-FFF2-40B4-BE49-F238E27FC236}">
                  <a16:creationId xmlns:a16="http://schemas.microsoft.com/office/drawing/2014/main" id="{8FEB34BD-70DC-4DE3-9E8E-09960EA895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59288" y="3765550"/>
              <a:ext cx="1030129" cy="1271549"/>
              <a:chOff x="6745288" y="3765550"/>
              <a:chExt cx="1030129" cy="1271549"/>
            </a:xfrm>
          </p:grpSpPr>
          <p:cxnSp>
            <p:nvCxnSpPr>
              <p:cNvPr id="27" name="AutoShape 37">
                <a:extLst>
                  <a:ext uri="{FF2B5EF4-FFF2-40B4-BE49-F238E27FC236}">
                    <a16:creationId xmlns:a16="http://schemas.microsoft.com/office/drawing/2014/main" id="{451E1F29-ADB5-4EC2-9D2E-E8D4FEB0DC0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28" name="Rectangle 7">
                <a:extLst>
                  <a:ext uri="{FF2B5EF4-FFF2-40B4-BE49-F238E27FC236}">
                    <a16:creationId xmlns:a16="http://schemas.microsoft.com/office/drawing/2014/main" id="{AC001767-35B9-4958-A3D5-22B72D6D62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1832" y="4618232"/>
                <a:ext cx="523585" cy="418867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40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6</a:t>
                </a:r>
              </a:p>
            </p:txBody>
          </p:sp>
        </p:grpSp>
        <p:sp>
          <p:nvSpPr>
            <p:cNvPr id="24" name="Oval 11">
              <a:extLst>
                <a:ext uri="{FF2B5EF4-FFF2-40B4-BE49-F238E27FC236}">
                  <a16:creationId xmlns:a16="http://schemas.microsoft.com/office/drawing/2014/main" id="{59E40F09-D094-459D-A4CE-EB47F5925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4295" y="3106065"/>
              <a:ext cx="659482" cy="659482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25" name="Oval 11">
              <a:extLst>
                <a:ext uri="{FF2B5EF4-FFF2-40B4-BE49-F238E27FC236}">
                  <a16:creationId xmlns:a16="http://schemas.microsoft.com/office/drawing/2014/main" id="{AD6EA9D9-434C-40FE-922B-725FAA0DB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3960" y="3107976"/>
              <a:ext cx="659481" cy="659481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26" name="Oval 11">
              <a:extLst>
                <a:ext uri="{FF2B5EF4-FFF2-40B4-BE49-F238E27FC236}">
                  <a16:creationId xmlns:a16="http://schemas.microsoft.com/office/drawing/2014/main" id="{F0F6C7B7-D307-448E-9CBA-D850132C72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1960" y="3118046"/>
              <a:ext cx="659482" cy="659482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20396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/>
              <a:t>Title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15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92BC187-0B50-4886-8DF8-DD571A4C94FF}"/>
              </a:ext>
            </a:extLst>
          </p:cNvPr>
          <p:cNvGrpSpPr/>
          <p:nvPr/>
        </p:nvGrpSpPr>
        <p:grpSpPr>
          <a:xfrm>
            <a:off x="1063796" y="1354933"/>
            <a:ext cx="4433243" cy="4202954"/>
            <a:chOff x="1155827" y="1731182"/>
            <a:chExt cx="3686840" cy="3305918"/>
          </a:xfrm>
        </p:grpSpPr>
        <p:sp>
          <p:nvSpPr>
            <p:cNvPr id="10" name="AutoShape 4">
              <a:extLst>
                <a:ext uri="{FF2B5EF4-FFF2-40B4-BE49-F238E27FC236}">
                  <a16:creationId xmlns:a16="http://schemas.microsoft.com/office/drawing/2014/main" id="{9C28AEC5-F6A8-4947-8E59-EBAC17CF9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9081" y="1731182"/>
              <a:ext cx="763586" cy="610868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grpSp>
          <p:nvGrpSpPr>
            <p:cNvPr id="11" name="Group 60">
              <a:extLst>
                <a:ext uri="{FF2B5EF4-FFF2-40B4-BE49-F238E27FC236}">
                  <a16:creationId xmlns:a16="http://schemas.microsoft.com/office/drawing/2014/main" id="{8237A0E3-B055-478C-A556-3319F191F4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17829" y="3765550"/>
              <a:ext cx="523585" cy="1271549"/>
              <a:chOff x="1917829" y="3765550"/>
              <a:chExt cx="523585" cy="1271549"/>
            </a:xfrm>
          </p:grpSpPr>
          <p:cxnSp>
            <p:nvCxnSpPr>
              <p:cNvPr id="50" name="AutoShape 13">
                <a:extLst>
                  <a:ext uri="{FF2B5EF4-FFF2-40B4-BE49-F238E27FC236}">
                    <a16:creationId xmlns:a16="http://schemas.microsoft.com/office/drawing/2014/main" id="{ACD53CE5-004F-41D3-B8E9-D3E85582EEEB}"/>
                  </a:ext>
                </a:extLst>
              </p:cNvPr>
              <p:cNvCxnSpPr>
                <a:cxnSpLocks noChangeShapeType="1"/>
                <a:stCxn id="42" idx="0"/>
              </p:cNvCxnSpPr>
              <p:nvPr/>
            </p:nvCxnSpPr>
            <p:spPr bwMode="auto">
              <a:xfrm>
                <a:off x="2173288" y="3765550"/>
                <a:ext cx="1588" cy="80645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51" name="Rectangle 7">
                <a:extLst>
                  <a:ext uri="{FF2B5EF4-FFF2-40B4-BE49-F238E27FC236}">
                    <a16:creationId xmlns:a16="http://schemas.microsoft.com/office/drawing/2014/main" id="{7A4F649A-28D6-4AA4-A387-5A09CA0E39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7829" y="4618232"/>
                <a:ext cx="523585" cy="418867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4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12</a:t>
                </a:r>
              </a:p>
            </p:txBody>
          </p:sp>
        </p:grpSp>
        <p:grpSp>
          <p:nvGrpSpPr>
            <p:cNvPr id="12" name="Group 61">
              <a:extLst>
                <a:ext uri="{FF2B5EF4-FFF2-40B4-BE49-F238E27FC236}">
                  <a16:creationId xmlns:a16="http://schemas.microsoft.com/office/drawing/2014/main" id="{02B73C06-9785-435B-A665-B0769805D3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73288" y="3765550"/>
              <a:ext cx="1030127" cy="1271549"/>
              <a:chOff x="2173288" y="3765550"/>
              <a:chExt cx="1030127" cy="1271549"/>
            </a:xfrm>
          </p:grpSpPr>
          <p:cxnSp>
            <p:nvCxnSpPr>
              <p:cNvPr id="48" name="AutoShape 17">
                <a:extLst>
                  <a:ext uri="{FF2B5EF4-FFF2-40B4-BE49-F238E27FC236}">
                    <a16:creationId xmlns:a16="http://schemas.microsoft.com/office/drawing/2014/main" id="{2D725B1C-B3C0-487F-B0F0-7CF6BD7C9D1A}"/>
                  </a:ext>
                </a:extLst>
              </p:cNvPr>
              <p:cNvCxnSpPr>
                <a:cxnSpLocks noChangeShapeType="1"/>
                <a:stCxn id="42" idx="0"/>
              </p:cNvCxnSpPr>
              <p:nvPr/>
            </p:nvCxnSpPr>
            <p:spPr bwMode="auto">
              <a:xfrm>
                <a:off x="2173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49" name="Rectangle 7">
                <a:extLst>
                  <a:ext uri="{FF2B5EF4-FFF2-40B4-BE49-F238E27FC236}">
                    <a16:creationId xmlns:a16="http://schemas.microsoft.com/office/drawing/2014/main" id="{3EC22F67-32FC-42F4-A273-2A1F95615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9830" y="4618232"/>
                <a:ext cx="523585" cy="418867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40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9</a:t>
                </a:r>
              </a:p>
            </p:txBody>
          </p:sp>
        </p:grpSp>
        <p:grpSp>
          <p:nvGrpSpPr>
            <p:cNvPr id="15" name="Group 51">
              <a:extLst>
                <a:ext uri="{FF2B5EF4-FFF2-40B4-BE49-F238E27FC236}">
                  <a16:creationId xmlns:a16="http://schemas.microsoft.com/office/drawing/2014/main" id="{2AEA39FD-932A-4E03-B218-21431B27B4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4377" y="2342050"/>
              <a:ext cx="2476498" cy="1423497"/>
              <a:chOff x="1984375" y="2342053"/>
              <a:chExt cx="2476498" cy="1423497"/>
            </a:xfrm>
          </p:grpSpPr>
          <p:sp>
            <p:nvSpPr>
              <p:cNvPr id="42" name="AutoShape 6">
                <a:extLst>
                  <a:ext uri="{FF2B5EF4-FFF2-40B4-BE49-F238E27FC236}">
                    <a16:creationId xmlns:a16="http://schemas.microsoft.com/office/drawing/2014/main" id="{D550FF53-DF67-42C4-9225-69AB736E11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984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  <p:cxnSp>
            <p:nvCxnSpPr>
              <p:cNvPr id="43" name="AutoShape 7">
                <a:extLst>
                  <a:ext uri="{FF2B5EF4-FFF2-40B4-BE49-F238E27FC236}">
                    <a16:creationId xmlns:a16="http://schemas.microsoft.com/office/drawing/2014/main" id="{39D03404-D209-464A-950A-8F05A67A813F}"/>
                  </a:ext>
                </a:extLst>
              </p:cNvPr>
              <p:cNvCxnSpPr>
                <a:cxnSpLocks noChangeShapeType="1"/>
                <a:stCxn id="10" idx="3"/>
                <a:endCxn id="27" idx="0"/>
              </p:cNvCxnSpPr>
              <p:nvPr/>
            </p:nvCxnSpPr>
            <p:spPr bwMode="auto">
              <a:xfrm flipH="1">
                <a:off x="2171699" y="2342053"/>
                <a:ext cx="2289174" cy="775996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cxnSp>
          <p:nvCxnSpPr>
            <p:cNvPr id="16" name="AutoShape 9">
              <a:extLst>
                <a:ext uri="{FF2B5EF4-FFF2-40B4-BE49-F238E27FC236}">
                  <a16:creationId xmlns:a16="http://schemas.microsoft.com/office/drawing/2014/main" id="{CF8ED268-11F6-4BCF-A80A-C750B2B56DC5}"/>
                </a:ext>
              </a:extLst>
            </p:cNvPr>
            <p:cNvCxnSpPr>
              <a:cxnSpLocks noChangeShapeType="1"/>
              <a:stCxn id="42" idx="0"/>
            </p:cNvCxnSpPr>
            <p:nvPr/>
          </p:nvCxnSpPr>
          <p:spPr bwMode="auto">
            <a:xfrm flipH="1">
              <a:off x="1412875" y="3765550"/>
              <a:ext cx="760413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7" name="Rectangle 7">
              <a:extLst>
                <a:ext uri="{FF2B5EF4-FFF2-40B4-BE49-F238E27FC236}">
                  <a16:creationId xmlns:a16="http://schemas.microsoft.com/office/drawing/2014/main" id="{668A0F12-669E-4CB6-9AE0-9E2DC61F9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5827" y="4618232"/>
              <a:ext cx="523585" cy="418867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3</a:t>
              </a:r>
            </a:p>
          </p:txBody>
        </p:sp>
        <p:cxnSp>
          <p:nvCxnSpPr>
            <p:cNvPr id="18" name="AutoShape 21">
              <a:extLst>
                <a:ext uri="{FF2B5EF4-FFF2-40B4-BE49-F238E27FC236}">
                  <a16:creationId xmlns:a16="http://schemas.microsoft.com/office/drawing/2014/main" id="{EB5E0DFF-D7CC-44D8-AB85-B2B8B217BE1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2020094" y="3913981"/>
              <a:ext cx="3048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" name="Group 59">
              <a:extLst>
                <a:ext uri="{FF2B5EF4-FFF2-40B4-BE49-F238E27FC236}">
                  <a16:creationId xmlns:a16="http://schemas.microsoft.com/office/drawing/2014/main" id="{EDB046FB-3FB1-45AA-A6A9-00EB7CBE46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0375" y="2342050"/>
              <a:ext cx="381000" cy="1407625"/>
              <a:chOff x="4270375" y="2342051"/>
              <a:chExt cx="381000" cy="1407624"/>
            </a:xfrm>
          </p:grpSpPr>
          <p:sp>
            <p:nvSpPr>
              <p:cNvPr id="40" name="AutoShape 20">
                <a:extLst>
                  <a:ext uri="{FF2B5EF4-FFF2-40B4-BE49-F238E27FC236}">
                    <a16:creationId xmlns:a16="http://schemas.microsoft.com/office/drawing/2014/main" id="{D76BB1DB-E13C-41A0-9B7D-29848EA73D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270375" y="3444875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  <p:cxnSp>
            <p:nvCxnSpPr>
              <p:cNvPr id="41" name="AutoShape 21">
                <a:extLst>
                  <a:ext uri="{FF2B5EF4-FFF2-40B4-BE49-F238E27FC236}">
                    <a16:creationId xmlns:a16="http://schemas.microsoft.com/office/drawing/2014/main" id="{C69257E1-18EC-496B-8AA3-BF2056EC1D64}"/>
                  </a:ext>
                </a:extLst>
              </p:cNvPr>
              <p:cNvCxnSpPr>
                <a:cxnSpLocks noChangeShapeType="1"/>
                <a:stCxn id="10" idx="3"/>
                <a:endCxn id="25" idx="0"/>
              </p:cNvCxnSpPr>
              <p:nvPr/>
            </p:nvCxnSpPr>
            <p:spPr bwMode="auto">
              <a:xfrm>
                <a:off x="4460875" y="2342051"/>
                <a:ext cx="13161" cy="764014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20" name="Group 58">
              <a:extLst>
                <a:ext uri="{FF2B5EF4-FFF2-40B4-BE49-F238E27FC236}">
                  <a16:creationId xmlns:a16="http://schemas.microsoft.com/office/drawing/2014/main" id="{AE0C0D57-1E55-4A59-9A94-B374FE835E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41829" y="3765550"/>
              <a:ext cx="1017459" cy="1271550"/>
              <a:chOff x="3441829" y="3765550"/>
              <a:chExt cx="1017459" cy="1271550"/>
            </a:xfrm>
          </p:grpSpPr>
          <p:cxnSp>
            <p:nvCxnSpPr>
              <p:cNvPr id="37" name="AutoShape 23">
                <a:extLst>
                  <a:ext uri="{FF2B5EF4-FFF2-40B4-BE49-F238E27FC236}">
                    <a16:creationId xmlns:a16="http://schemas.microsoft.com/office/drawing/2014/main" id="{490EF098-5068-474E-80A8-81BF66AF115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3698875" y="3765550"/>
                <a:ext cx="760413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38" name="Rectangle 7">
                <a:extLst>
                  <a:ext uri="{FF2B5EF4-FFF2-40B4-BE49-F238E27FC236}">
                    <a16:creationId xmlns:a16="http://schemas.microsoft.com/office/drawing/2014/main" id="{739A3AFC-9EBE-464C-81F4-154ABB310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1829" y="4618232"/>
                <a:ext cx="523585" cy="418868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40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2</a:t>
                </a:r>
              </a:p>
            </p:txBody>
          </p:sp>
        </p:grpSp>
        <p:sp>
          <p:nvSpPr>
            <p:cNvPr id="25" name="Oval 11">
              <a:extLst>
                <a:ext uri="{FF2B5EF4-FFF2-40B4-BE49-F238E27FC236}">
                  <a16:creationId xmlns:a16="http://schemas.microsoft.com/office/drawing/2014/main" id="{15D42BAE-EF84-47E4-883C-449F8642F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4295" y="3106065"/>
              <a:ext cx="659482" cy="659482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27" name="Oval 11">
              <a:extLst>
                <a:ext uri="{FF2B5EF4-FFF2-40B4-BE49-F238E27FC236}">
                  <a16:creationId xmlns:a16="http://schemas.microsoft.com/office/drawing/2014/main" id="{E06529BD-08C9-48AA-B2F0-22BF4CAD21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1960" y="3118046"/>
              <a:ext cx="659482" cy="659482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p:cxnSp>
        <p:nvCxnSpPr>
          <p:cNvPr id="52" name="AutoShape 33">
            <a:extLst>
              <a:ext uri="{FF2B5EF4-FFF2-40B4-BE49-F238E27FC236}">
                <a16:creationId xmlns:a16="http://schemas.microsoft.com/office/drawing/2014/main" id="{F5E3A308-7C17-43E5-8253-A85E584E635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4477" y="3957599"/>
            <a:ext cx="11568" cy="1067763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lg" len="lg"/>
          </a:ln>
        </p:spPr>
      </p:cxnSp>
      <p:cxnSp>
        <p:nvCxnSpPr>
          <p:cNvPr id="54" name="AutoShape 33">
            <a:extLst>
              <a:ext uri="{FF2B5EF4-FFF2-40B4-BE49-F238E27FC236}">
                <a16:creationId xmlns:a16="http://schemas.microsoft.com/office/drawing/2014/main" id="{3E323A2C-3C36-44BD-A810-81E005E68333}"/>
              </a:ext>
            </a:extLst>
          </p:cNvPr>
          <p:cNvCxnSpPr>
            <a:cxnSpLocks noChangeShapeType="1"/>
            <a:stCxn id="25" idx="4"/>
          </p:cNvCxnSpPr>
          <p:nvPr/>
        </p:nvCxnSpPr>
        <p:spPr bwMode="auto">
          <a:xfrm>
            <a:off x="5053779" y="3941307"/>
            <a:ext cx="885057" cy="1025278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lg" len="lg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5569E65-48AE-4946-B76A-6EB5C63B3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601" y="1959392"/>
            <a:ext cx="4412381" cy="293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656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/>
              <a:t>Title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400"/>
            </a:pP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16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AutoShape 27">
            <a:extLst>
              <a:ext uri="{FF2B5EF4-FFF2-40B4-BE49-F238E27FC236}">
                <a16:creationId xmlns:a16="http://schemas.microsoft.com/office/drawing/2014/main" id="{87D90C98-F520-4AF5-835B-CB036E0217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3037" y="1285442"/>
            <a:ext cx="754106" cy="552722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0" name="AutoShape 28">
            <a:extLst>
              <a:ext uri="{FF2B5EF4-FFF2-40B4-BE49-F238E27FC236}">
                <a16:creationId xmlns:a16="http://schemas.microsoft.com/office/drawing/2014/main" id="{CC57A5D0-8C72-428D-8745-F04CE2E5CFC6}"/>
              </a:ext>
            </a:extLst>
          </p:cNvPr>
          <p:cNvCxnSpPr>
            <a:cxnSpLocks noChangeShapeType="1"/>
            <a:stCxn id="9" idx="3"/>
            <a:endCxn id="12" idx="0"/>
          </p:cNvCxnSpPr>
          <p:nvPr/>
        </p:nvCxnSpPr>
        <p:spPr bwMode="auto">
          <a:xfrm flipH="1">
            <a:off x="2159664" y="1838164"/>
            <a:ext cx="460426" cy="50013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" name="AutoShape 29">
            <a:extLst>
              <a:ext uri="{FF2B5EF4-FFF2-40B4-BE49-F238E27FC236}">
                <a16:creationId xmlns:a16="http://schemas.microsoft.com/office/drawing/2014/main" id="{EAF0CCA9-6424-4DF1-8B9E-119CA0FB553A}"/>
              </a:ext>
            </a:extLst>
          </p:cNvPr>
          <p:cNvCxnSpPr>
            <a:cxnSpLocks noChangeShapeType="1"/>
            <a:stCxn id="9" idx="3"/>
            <a:endCxn id="13" idx="0"/>
          </p:cNvCxnSpPr>
          <p:nvPr/>
        </p:nvCxnSpPr>
        <p:spPr bwMode="auto">
          <a:xfrm>
            <a:off x="2620090" y="1838164"/>
            <a:ext cx="455699" cy="50013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Oval 34">
            <a:extLst>
              <a:ext uri="{FF2B5EF4-FFF2-40B4-BE49-F238E27FC236}">
                <a16:creationId xmlns:a16="http://schemas.microsoft.com/office/drawing/2014/main" id="{0FD2321E-456D-4B48-8C0D-37813F702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8408" y="2338295"/>
            <a:ext cx="682512" cy="6218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Oval 35">
            <a:extLst>
              <a:ext uri="{FF2B5EF4-FFF2-40B4-BE49-F238E27FC236}">
                <a16:creationId xmlns:a16="http://schemas.microsoft.com/office/drawing/2014/main" id="{58869EAB-2B35-4F51-9C46-F9526C218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4534" y="2338295"/>
            <a:ext cx="682510" cy="625306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4" name="AutoShape 43">
            <a:extLst>
              <a:ext uri="{FF2B5EF4-FFF2-40B4-BE49-F238E27FC236}">
                <a16:creationId xmlns:a16="http://schemas.microsoft.com/office/drawing/2014/main" id="{5E6DE1A5-2CB5-4EC8-BE49-01500A5224A4}"/>
              </a:ext>
            </a:extLst>
          </p:cNvPr>
          <p:cNvCxnSpPr>
            <a:cxnSpLocks noChangeShapeType="1"/>
            <a:stCxn id="12" idx="4"/>
            <a:endCxn id="29" idx="0"/>
          </p:cNvCxnSpPr>
          <p:nvPr/>
        </p:nvCxnSpPr>
        <p:spPr bwMode="auto">
          <a:xfrm>
            <a:off x="2159664" y="2960145"/>
            <a:ext cx="390605" cy="59680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5" name="Line 44">
            <a:extLst>
              <a:ext uri="{FF2B5EF4-FFF2-40B4-BE49-F238E27FC236}">
                <a16:creationId xmlns:a16="http://schemas.microsoft.com/office/drawing/2014/main" id="{9ACCF3E0-CA09-4A8A-89A4-C97D44B47B4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07953" y="2959180"/>
            <a:ext cx="428869" cy="59967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7" name="AutoShape 47">
            <a:extLst>
              <a:ext uri="{FF2B5EF4-FFF2-40B4-BE49-F238E27FC236}">
                <a16:creationId xmlns:a16="http://schemas.microsoft.com/office/drawing/2014/main" id="{5273DCA0-9371-4C2A-93D5-FF1C3551EBD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825826" y="3976809"/>
            <a:ext cx="96561" cy="25750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2" name="TextBox 33">
            <a:extLst>
              <a:ext uri="{FF2B5EF4-FFF2-40B4-BE49-F238E27FC236}">
                <a16:creationId xmlns:a16="http://schemas.microsoft.com/office/drawing/2014/main" id="{29EE5935-839E-422A-963C-C8BCACFE09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4937" y="3634653"/>
            <a:ext cx="4429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…</a:t>
            </a:r>
          </a:p>
        </p:txBody>
      </p:sp>
      <p:sp>
        <p:nvSpPr>
          <p:cNvPr id="23" name="TextBox 34">
            <a:extLst>
              <a:ext uri="{FF2B5EF4-FFF2-40B4-BE49-F238E27FC236}">
                <a16:creationId xmlns:a16="http://schemas.microsoft.com/office/drawing/2014/main" id="{00531A01-B2F0-481E-8012-02C747D65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6423" y="4990236"/>
            <a:ext cx="4429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158728-18DC-4ACC-BE92-62398F1E2678}"/>
              </a:ext>
            </a:extLst>
          </p:cNvPr>
          <p:cNvSpPr/>
          <p:nvPr/>
        </p:nvSpPr>
        <p:spPr>
          <a:xfrm>
            <a:off x="1519499" y="4893292"/>
            <a:ext cx="727045" cy="46627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492</a:t>
            </a:r>
          </a:p>
        </p:txBody>
      </p:sp>
      <p:sp>
        <p:nvSpPr>
          <p:cNvPr id="25" name="Rectangle 38">
            <a:extLst>
              <a:ext uri="{FF2B5EF4-FFF2-40B4-BE49-F238E27FC236}">
                <a16:creationId xmlns:a16="http://schemas.microsoft.com/office/drawing/2014/main" id="{2E44BE86-A629-45A2-8581-61A894633D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0890" y="4893292"/>
            <a:ext cx="727045" cy="46627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362</a:t>
            </a:r>
          </a:p>
        </p:txBody>
      </p:sp>
      <p:sp>
        <p:nvSpPr>
          <p:cNvPr id="27" name="Freeform 42">
            <a:extLst>
              <a:ext uri="{FF2B5EF4-FFF2-40B4-BE49-F238E27FC236}">
                <a16:creationId xmlns:a16="http://schemas.microsoft.com/office/drawing/2014/main" id="{D2B3D0AC-6EA9-4CDB-A5BC-850694168593}"/>
              </a:ext>
            </a:extLst>
          </p:cNvPr>
          <p:cNvSpPr/>
          <p:nvPr/>
        </p:nvSpPr>
        <p:spPr>
          <a:xfrm>
            <a:off x="1560020" y="4010184"/>
            <a:ext cx="330199" cy="906185"/>
          </a:xfrm>
          <a:custGeom>
            <a:avLst/>
            <a:gdLst>
              <a:gd name="connsiteX0" fmla="*/ 122829 w 354842"/>
              <a:gd name="connsiteY0" fmla="*/ 0 h 1037230"/>
              <a:gd name="connsiteX1" fmla="*/ 0 w 354842"/>
              <a:gd name="connsiteY1" fmla="*/ 191068 h 1037230"/>
              <a:gd name="connsiteX2" fmla="*/ 122829 w 354842"/>
              <a:gd name="connsiteY2" fmla="*/ 545910 h 1037230"/>
              <a:gd name="connsiteX3" fmla="*/ 327546 w 354842"/>
              <a:gd name="connsiteY3" fmla="*/ 832513 h 1037230"/>
              <a:gd name="connsiteX4" fmla="*/ 286603 w 354842"/>
              <a:gd name="connsiteY4" fmla="*/ 1037230 h 1037230"/>
              <a:gd name="connsiteX0" fmla="*/ 122829 w 354842"/>
              <a:gd name="connsiteY0" fmla="*/ 0 h 1037230"/>
              <a:gd name="connsiteX1" fmla="*/ 0 w 354842"/>
              <a:gd name="connsiteY1" fmla="*/ 419668 h 1037230"/>
              <a:gd name="connsiteX2" fmla="*/ 122829 w 354842"/>
              <a:gd name="connsiteY2" fmla="*/ 545910 h 1037230"/>
              <a:gd name="connsiteX3" fmla="*/ 327546 w 354842"/>
              <a:gd name="connsiteY3" fmla="*/ 832513 h 1037230"/>
              <a:gd name="connsiteX4" fmla="*/ 286603 w 354842"/>
              <a:gd name="connsiteY4" fmla="*/ 1037230 h 1037230"/>
              <a:gd name="connsiteX0" fmla="*/ 148229 w 355220"/>
              <a:gd name="connsiteY0" fmla="*/ 0 h 1037230"/>
              <a:gd name="connsiteX1" fmla="*/ 25400 w 355220"/>
              <a:gd name="connsiteY1" fmla="*/ 419668 h 1037230"/>
              <a:gd name="connsiteX2" fmla="*/ 300629 w 355220"/>
              <a:gd name="connsiteY2" fmla="*/ 545910 h 1037230"/>
              <a:gd name="connsiteX3" fmla="*/ 352946 w 355220"/>
              <a:gd name="connsiteY3" fmla="*/ 832513 h 1037230"/>
              <a:gd name="connsiteX4" fmla="*/ 312003 w 355220"/>
              <a:gd name="connsiteY4" fmla="*/ 1037230 h 1037230"/>
              <a:gd name="connsiteX0" fmla="*/ 148229 w 346122"/>
              <a:gd name="connsiteY0" fmla="*/ 0 h 1037230"/>
              <a:gd name="connsiteX1" fmla="*/ 25400 w 346122"/>
              <a:gd name="connsiteY1" fmla="*/ 419668 h 1037230"/>
              <a:gd name="connsiteX2" fmla="*/ 300629 w 346122"/>
              <a:gd name="connsiteY2" fmla="*/ 545910 h 1037230"/>
              <a:gd name="connsiteX3" fmla="*/ 200546 w 346122"/>
              <a:gd name="connsiteY3" fmla="*/ 832513 h 1037230"/>
              <a:gd name="connsiteX4" fmla="*/ 312003 w 346122"/>
              <a:gd name="connsiteY4" fmla="*/ 1037230 h 103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122" h="1037230">
                <a:moveTo>
                  <a:pt x="148229" y="0"/>
                </a:moveTo>
                <a:cubicBezTo>
                  <a:pt x="86814" y="50041"/>
                  <a:pt x="0" y="328683"/>
                  <a:pt x="25400" y="419668"/>
                </a:cubicBezTo>
                <a:cubicBezTo>
                  <a:pt x="50800" y="510653"/>
                  <a:pt x="271438" y="477103"/>
                  <a:pt x="300629" y="545910"/>
                </a:cubicBezTo>
                <a:cubicBezTo>
                  <a:pt x="329820" y="614718"/>
                  <a:pt x="198650" y="750626"/>
                  <a:pt x="200546" y="832513"/>
                </a:cubicBezTo>
                <a:cubicBezTo>
                  <a:pt x="202442" y="914400"/>
                  <a:pt x="346122" y="975815"/>
                  <a:pt x="312003" y="103723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92524A3-55BC-4746-95AB-927E7B277F51}"/>
              </a:ext>
            </a:extLst>
          </p:cNvPr>
          <p:cNvSpPr/>
          <p:nvPr/>
        </p:nvSpPr>
        <p:spPr>
          <a:xfrm>
            <a:off x="1400242" y="3573834"/>
            <a:ext cx="563403" cy="430151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400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422EE7D-D4E8-4C2D-8739-B13128DEA3E2}"/>
              </a:ext>
            </a:extLst>
          </p:cNvPr>
          <p:cNvSpPr/>
          <p:nvPr/>
        </p:nvSpPr>
        <p:spPr>
          <a:xfrm>
            <a:off x="2268567" y="3556946"/>
            <a:ext cx="563403" cy="430151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300</a:t>
            </a:r>
          </a:p>
        </p:txBody>
      </p:sp>
      <p:sp>
        <p:nvSpPr>
          <p:cNvPr id="30" name="Rounded Rectangular Callout 41">
            <a:extLst>
              <a:ext uri="{FF2B5EF4-FFF2-40B4-BE49-F238E27FC236}">
                <a16:creationId xmlns:a16="http://schemas.microsoft.com/office/drawing/2014/main" id="{8661BE7C-E666-45D5-8EE6-A806F456EBA8}"/>
              </a:ext>
            </a:extLst>
          </p:cNvPr>
          <p:cNvSpPr/>
          <p:nvPr/>
        </p:nvSpPr>
        <p:spPr>
          <a:xfrm>
            <a:off x="4794636" y="4105559"/>
            <a:ext cx="5431631" cy="1398828"/>
          </a:xfrm>
          <a:prstGeom prst="wedgeRoundRectCallout">
            <a:avLst>
              <a:gd name="adj1" fmla="val -62363"/>
              <a:gd name="adj2" fmla="val 20088"/>
              <a:gd name="adj3" fmla="val 16667"/>
            </a:avLst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Estimate of true </a:t>
            </a:r>
            <a:r>
              <a:rPr lang="en-US" sz="180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expectimax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value (which would require a lot of work to compute)</a:t>
            </a:r>
          </a:p>
        </p:txBody>
      </p:sp>
      <p:cxnSp>
        <p:nvCxnSpPr>
          <p:cNvPr id="52" name="AutoShape 47">
            <a:extLst>
              <a:ext uri="{FF2B5EF4-FFF2-40B4-BE49-F238E27FC236}">
                <a16:creationId xmlns:a16="http://schemas.microsoft.com/office/drawing/2014/main" id="{309C3071-0396-4063-A44D-206DBCDEF7E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628292" y="3994883"/>
            <a:ext cx="96561" cy="25750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3" name="AutoShape 47">
            <a:extLst>
              <a:ext uri="{FF2B5EF4-FFF2-40B4-BE49-F238E27FC236}">
                <a16:creationId xmlns:a16="http://schemas.microsoft.com/office/drawing/2014/main" id="{4DAA2599-5308-4D7F-9457-3B16E7389A87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92017" y="4004893"/>
            <a:ext cx="104120" cy="25750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6344736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/>
              <a:t>Probabilities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17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7922F5-177E-44B1-9D4D-98CBBA709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473" y="1137177"/>
            <a:ext cx="6705600" cy="5026745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3144529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/>
              <a:t>Probabilities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Google Shape;64;p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99675" y="1299625"/>
                <a:ext cx="8344275" cy="50721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1800" dirty="0"/>
                  <a:t>A </a:t>
                </a:r>
                <a:r>
                  <a:rPr lang="en-US" sz="1800" dirty="0">
                    <a:solidFill>
                      <a:srgbClr val="CC0000"/>
                    </a:solidFill>
                  </a:rPr>
                  <a:t>random variable</a:t>
                </a:r>
                <a:r>
                  <a:rPr lang="en-US" sz="1800" dirty="0"/>
                  <a:t> represents an event whose outcome is unknown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1800" dirty="0"/>
                  <a:t>A </a:t>
                </a:r>
                <a:r>
                  <a:rPr lang="en-US" sz="1800" dirty="0">
                    <a:solidFill>
                      <a:srgbClr val="CC0000"/>
                    </a:solidFill>
                  </a:rPr>
                  <a:t>probability distribution</a:t>
                </a:r>
                <a:r>
                  <a:rPr lang="en-US" sz="1800" dirty="0"/>
                  <a:t> is an assignment of weights to outcomes</a:t>
                </a:r>
              </a:p>
              <a:p>
                <a:pPr>
                  <a:lnSpc>
                    <a:spcPct val="80000"/>
                  </a:lnSpc>
                </a:pPr>
                <a:endParaRPr lang="en-US" sz="1800" dirty="0"/>
              </a:p>
              <a:p>
                <a:pPr>
                  <a:lnSpc>
                    <a:spcPct val="80000"/>
                  </a:lnSpc>
                </a:pPr>
                <a:r>
                  <a:rPr lang="en-US" sz="1800" dirty="0"/>
                  <a:t>Example: Traffic on freeway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sz="1600" dirty="0"/>
                  <a:t>Random variable: T = whether there’s traffic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sz="1600" dirty="0"/>
                  <a:t>Outcomes: T in {none, light, heavy}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sz="1600" dirty="0"/>
                  <a:t>Distribution: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none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=0.25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light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heavy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=0.25</m:t>
                    </m:r>
                  </m:oMath>
                </a14:m>
                <a:endParaRPr lang="en-US" sz="1600" dirty="0"/>
              </a:p>
              <a:p>
                <a:pPr>
                  <a:lnSpc>
                    <a:spcPct val="80000"/>
                  </a:lnSpc>
                </a:pPr>
                <a:endParaRPr lang="en-US" sz="1800" dirty="0"/>
              </a:p>
              <a:p>
                <a:pPr>
                  <a:lnSpc>
                    <a:spcPct val="80000"/>
                  </a:lnSpc>
                </a:pPr>
                <a:r>
                  <a:rPr lang="en-US" sz="1800" dirty="0"/>
                  <a:t>Some laws of probability (more later):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sz="1600" dirty="0"/>
                  <a:t>Probabilities are always non-negative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sz="1600" dirty="0"/>
                  <a:t>Probabilities over all possible outcomes sum to one</a:t>
                </a:r>
              </a:p>
              <a:p>
                <a:pPr>
                  <a:lnSpc>
                    <a:spcPct val="80000"/>
                  </a:lnSpc>
                </a:pPr>
                <a:endParaRPr lang="en-US" sz="1800" dirty="0"/>
              </a:p>
              <a:p>
                <a:pPr>
                  <a:lnSpc>
                    <a:spcPct val="80000"/>
                  </a:lnSpc>
                </a:pPr>
                <a:r>
                  <a:rPr lang="en-US" sz="1800" dirty="0"/>
                  <a:t>As we get more evidence, probabilities may change:</a:t>
                </a:r>
              </a:p>
              <a:p>
                <a:pPr lvl="1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heavy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=0.25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heavy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Hour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am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0.60</m:t>
                    </m:r>
                  </m:oMath>
                </a14:m>
                <a:endParaRPr lang="en-US" sz="1600" dirty="0"/>
              </a:p>
              <a:p>
                <a:pPr lvl="1">
                  <a:lnSpc>
                    <a:spcPct val="80000"/>
                  </a:lnSpc>
                </a:pPr>
                <a:r>
                  <a:rPr lang="en-US" sz="1600" dirty="0"/>
                  <a:t>We’ll talk about methods for reasoning and updating probabilities later</a:t>
                </a:r>
              </a:p>
            </p:txBody>
          </p:sp>
        </mc:Choice>
        <mc:Fallback xmlns="">
          <p:sp>
            <p:nvSpPr>
              <p:cNvPr id="64" name="Google Shape;64;p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99675" y="1299625"/>
                <a:ext cx="8344275" cy="50721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18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4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E28E0828-7F3C-41E2-934A-8C1C476B7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21370" y="2955967"/>
            <a:ext cx="1247054" cy="11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FF57B6-BAAA-47D2-9EDE-2CA2F8473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56119" y="1687115"/>
            <a:ext cx="1151700" cy="119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C67567B-6B2E-4819-AFF1-B34CDF4FE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21607" y="4289620"/>
            <a:ext cx="1165622" cy="132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83148C-491A-4CFC-928E-C27B96327D7E}"/>
              </a:ext>
            </a:extLst>
          </p:cNvPr>
          <p:cNvSpPr txBox="1"/>
          <p:nvPr/>
        </p:nvSpPr>
        <p:spPr>
          <a:xfrm>
            <a:off x="10216769" y="209871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0.25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559101-1433-46C5-B200-93B268C26349}"/>
              </a:ext>
            </a:extLst>
          </p:cNvPr>
          <p:cNvSpPr txBox="1"/>
          <p:nvPr/>
        </p:nvSpPr>
        <p:spPr>
          <a:xfrm>
            <a:off x="10216769" y="341316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0.50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CBB5F5-3743-44F9-8F62-C2809FB7E589}"/>
              </a:ext>
            </a:extLst>
          </p:cNvPr>
          <p:cNvSpPr txBox="1"/>
          <p:nvPr/>
        </p:nvSpPr>
        <p:spPr>
          <a:xfrm>
            <a:off x="10216769" y="4803386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0.25</a:t>
            </a:r>
            <a:endParaRPr lang="en-US" sz="24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4595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600" dirty="0"/>
              <a:t>Probabilities</a:t>
            </a:r>
            <a:endParaRPr lang="en-US" sz="3400" dirty="0"/>
          </a:p>
        </p:txBody>
      </p:sp>
      <p:sp>
        <p:nvSpPr>
          <p:cNvPr id="64" name="Google Shape;64;p2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10555198" cy="45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The expected value of a function of a random variable is the average, weighted by the probability distribution over outcomes</a:t>
            </a:r>
          </a:p>
          <a:p>
            <a:pPr>
              <a:lnSpc>
                <a:spcPct val="90000"/>
              </a:lnSpc>
            </a:pPr>
            <a:r>
              <a:rPr lang="en-US" dirty="0"/>
              <a:t>Example: How long to get to the airport?</a:t>
            </a: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400"/>
            </a:pP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19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DD124AF7-C881-4820-BFC2-5B6B0E422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76731" y="4548862"/>
            <a:ext cx="1165622" cy="12952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91633E15-B2D3-4E52-A40D-D28786E5E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30693" y="4529660"/>
            <a:ext cx="1232297" cy="116237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6F5857A9-C15F-4CB4-B710-F5F176DAA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08814" y="4539070"/>
            <a:ext cx="1151700" cy="119776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B3BCB4-1D1C-4CC0-B8B3-C985DA5AEF44}"/>
              </a:ext>
            </a:extLst>
          </p:cNvPr>
          <p:cNvSpPr txBox="1"/>
          <p:nvPr/>
        </p:nvSpPr>
        <p:spPr>
          <a:xfrm>
            <a:off x="3447808" y="4013352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0.25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F15C03-685C-4F9F-90C1-4EF9317A9794}"/>
              </a:ext>
            </a:extLst>
          </p:cNvPr>
          <p:cNvSpPr txBox="1"/>
          <p:nvPr/>
        </p:nvSpPr>
        <p:spPr>
          <a:xfrm>
            <a:off x="5162308" y="4013352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0.50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D9EE82-2F2A-4248-8A1E-B09BF9776B0E}"/>
              </a:ext>
            </a:extLst>
          </p:cNvPr>
          <p:cNvSpPr txBox="1"/>
          <p:nvPr/>
        </p:nvSpPr>
        <p:spPr>
          <a:xfrm>
            <a:off x="6876808" y="4013352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0.25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7E0D52-A6BE-42CF-8F00-9106C601ADDB}"/>
              </a:ext>
            </a:extLst>
          </p:cNvPr>
          <p:cNvSpPr txBox="1"/>
          <p:nvPr/>
        </p:nvSpPr>
        <p:spPr>
          <a:xfrm>
            <a:off x="1443791" y="3949184"/>
            <a:ext cx="1859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Probability: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F06733-DBE0-4D9D-B90B-4EB671519115}"/>
              </a:ext>
            </a:extLst>
          </p:cNvPr>
          <p:cNvSpPr txBox="1"/>
          <p:nvPr/>
        </p:nvSpPr>
        <p:spPr>
          <a:xfrm>
            <a:off x="3383640" y="2764074"/>
            <a:ext cx="91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20 min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B2319C-DA1A-45CF-A0EB-38513DB5ACFD}"/>
              </a:ext>
            </a:extLst>
          </p:cNvPr>
          <p:cNvSpPr txBox="1"/>
          <p:nvPr/>
        </p:nvSpPr>
        <p:spPr>
          <a:xfrm>
            <a:off x="5098140" y="2764074"/>
            <a:ext cx="91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30 min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5A49AD-17DE-4A8D-8B6B-39F028868748}"/>
              </a:ext>
            </a:extLst>
          </p:cNvPr>
          <p:cNvSpPr txBox="1"/>
          <p:nvPr/>
        </p:nvSpPr>
        <p:spPr>
          <a:xfrm>
            <a:off x="6812640" y="2764074"/>
            <a:ext cx="91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60 min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26B714-939F-402E-8FE1-BFB1232F47A7}"/>
              </a:ext>
            </a:extLst>
          </p:cNvPr>
          <p:cNvSpPr txBox="1"/>
          <p:nvPr/>
        </p:nvSpPr>
        <p:spPr>
          <a:xfrm>
            <a:off x="1957896" y="2924494"/>
            <a:ext cx="1139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Time:</a:t>
            </a:r>
          </a:p>
        </p:txBody>
      </p:sp>
      <p:sp>
        <p:nvSpPr>
          <p:cNvPr id="18" name="Right Arrow 18">
            <a:extLst>
              <a:ext uri="{FF2B5EF4-FFF2-40B4-BE49-F238E27FC236}">
                <a16:creationId xmlns:a16="http://schemas.microsoft.com/office/drawing/2014/main" id="{00C6E48B-8313-4556-8548-6389311283BE}"/>
              </a:ext>
            </a:extLst>
          </p:cNvPr>
          <p:cNvSpPr/>
          <p:nvPr/>
        </p:nvSpPr>
        <p:spPr>
          <a:xfrm>
            <a:off x="7964392" y="3350999"/>
            <a:ext cx="628650" cy="685800"/>
          </a:xfrm>
          <a:prstGeom prst="rightArrow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99F20C-5ED1-4F9F-BD42-B568071EB753}"/>
              </a:ext>
            </a:extLst>
          </p:cNvPr>
          <p:cNvSpPr txBox="1"/>
          <p:nvPr/>
        </p:nvSpPr>
        <p:spPr>
          <a:xfrm>
            <a:off x="8896326" y="3216845"/>
            <a:ext cx="914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35 min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B5267D-3790-482F-8359-EF458FD364D7}"/>
              </a:ext>
            </a:extLst>
          </p:cNvPr>
          <p:cNvSpPr txBox="1"/>
          <p:nvPr/>
        </p:nvSpPr>
        <p:spPr>
          <a:xfrm>
            <a:off x="3678142" y="3522449"/>
            <a:ext cx="285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8AC8DF-09ED-456D-B291-5DA7DCBE2280}"/>
              </a:ext>
            </a:extLst>
          </p:cNvPr>
          <p:cNvSpPr txBox="1"/>
          <p:nvPr/>
        </p:nvSpPr>
        <p:spPr>
          <a:xfrm>
            <a:off x="5392642" y="3522449"/>
            <a:ext cx="285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DFB382-C529-456A-ACB6-A488C422FB11}"/>
              </a:ext>
            </a:extLst>
          </p:cNvPr>
          <p:cNvSpPr txBox="1"/>
          <p:nvPr/>
        </p:nvSpPr>
        <p:spPr>
          <a:xfrm>
            <a:off x="7107142" y="3522449"/>
            <a:ext cx="285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911917-602B-4F21-A086-9EF625452C5E}"/>
              </a:ext>
            </a:extLst>
          </p:cNvPr>
          <p:cNvSpPr txBox="1"/>
          <p:nvPr/>
        </p:nvSpPr>
        <p:spPr>
          <a:xfrm>
            <a:off x="4535392" y="3408149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+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180036-8B6D-4A80-9DDC-DD68917D8DA5}"/>
              </a:ext>
            </a:extLst>
          </p:cNvPr>
          <p:cNvSpPr txBox="1"/>
          <p:nvPr/>
        </p:nvSpPr>
        <p:spPr>
          <a:xfrm>
            <a:off x="6192742" y="3408149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784762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5518595" y="3666357"/>
            <a:ext cx="6477003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9C2D59-9E92-CF4E-9236-85AA2AEBC004}"/>
              </a:ext>
            </a:extLst>
          </p:cNvPr>
          <p:cNvSpPr/>
          <p:nvPr/>
        </p:nvSpPr>
        <p:spPr>
          <a:xfrm>
            <a:off x="5222345" y="1149868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509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latin typeface="Calibri"/>
                <a:cs typeface="Calibri"/>
              </a:rPr>
              <a:t>What Probabilities to Use?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2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8191875" cy="45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80000"/>
              </a:lnSpc>
            </a:pPr>
            <a:r>
              <a:rPr lang="en-US" b="1" dirty="0">
                <a:latin typeface="Calibri"/>
                <a:cs typeface="Calibri"/>
              </a:rPr>
              <a:t>In </a:t>
            </a:r>
            <a:r>
              <a:rPr lang="en-US" b="1" dirty="0" err="1">
                <a:latin typeface="Calibri"/>
                <a:cs typeface="Calibri"/>
              </a:rPr>
              <a:t>expectimax</a:t>
            </a:r>
            <a:r>
              <a:rPr lang="en-US" b="1" dirty="0">
                <a:latin typeface="Calibri"/>
                <a:cs typeface="Calibri"/>
              </a:rPr>
              <a:t> search, we have a probabilistic model of how the opponent (or environment) will behave in any state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Calibri"/>
                <a:cs typeface="Calibri"/>
              </a:rPr>
              <a:t>Model could be a simple uniform distribution (roll a die)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Calibri"/>
                <a:cs typeface="Calibri"/>
              </a:rPr>
              <a:t>Model could be sophisticated and require a great deal of computation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Calibri"/>
                <a:cs typeface="Calibri"/>
              </a:rPr>
              <a:t>We have a chance node for any outcome out of our control: opponent or environment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Calibri"/>
                <a:cs typeface="Calibri"/>
              </a:rPr>
              <a:t>The model might say that adversarial actions are likely!</a:t>
            </a: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b="1" dirty="0">
                <a:latin typeface="Calibri"/>
                <a:cs typeface="Calibri"/>
              </a:rPr>
              <a:t>For now, assume each chance node magically comes along with probabilities that specify the distribution over its outcomes</a:t>
            </a: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20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" name="Group 50">
            <a:extLst>
              <a:ext uri="{FF2B5EF4-FFF2-40B4-BE49-F238E27FC236}">
                <a16:creationId xmlns:a16="http://schemas.microsoft.com/office/drawing/2014/main" id="{AEF12FC7-C820-48C2-885A-D4071B4B4EB7}"/>
              </a:ext>
            </a:extLst>
          </p:cNvPr>
          <p:cNvGrpSpPr>
            <a:grpSpLocks/>
          </p:cNvGrpSpPr>
          <p:nvPr/>
        </p:nvGrpSpPr>
        <p:grpSpPr bwMode="auto">
          <a:xfrm>
            <a:off x="8552262" y="1444229"/>
            <a:ext cx="1732360" cy="2800350"/>
            <a:chOff x="3408" y="1248"/>
            <a:chExt cx="1455" cy="2352"/>
          </a:xfrm>
        </p:grpSpPr>
        <p:sp>
          <p:nvSpPr>
            <p:cNvPr id="8" name="AutoShape 27">
              <a:extLst>
                <a:ext uri="{FF2B5EF4-FFF2-40B4-BE49-F238E27FC236}">
                  <a16:creationId xmlns:a16="http://schemas.microsoft.com/office/drawing/2014/main" id="{5CE0399B-DDE7-445E-9B71-1CF6766D8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1" y="1248"/>
              <a:ext cx="180" cy="144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cxnSp>
          <p:nvCxnSpPr>
            <p:cNvPr id="9" name="AutoShape 28">
              <a:extLst>
                <a:ext uri="{FF2B5EF4-FFF2-40B4-BE49-F238E27FC236}">
                  <a16:creationId xmlns:a16="http://schemas.microsoft.com/office/drawing/2014/main" id="{DE8C78A8-1F01-46ED-AABE-B623B8EE7398}"/>
                </a:ext>
              </a:extLst>
            </p:cNvPr>
            <p:cNvCxnSpPr>
              <a:cxnSpLocks noChangeShapeType="1"/>
              <a:stCxn id="8" idx="3"/>
              <a:endCxn id="15" idx="0"/>
            </p:cNvCxnSpPr>
            <p:nvPr/>
          </p:nvCxnSpPr>
          <p:spPr bwMode="auto">
            <a:xfrm flipH="1">
              <a:off x="3871" y="1392"/>
              <a:ext cx="360" cy="2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" name="AutoShape 29">
              <a:extLst>
                <a:ext uri="{FF2B5EF4-FFF2-40B4-BE49-F238E27FC236}">
                  <a16:creationId xmlns:a16="http://schemas.microsoft.com/office/drawing/2014/main" id="{5123BD62-C5FA-4522-9F3E-37714089E349}"/>
                </a:ext>
              </a:extLst>
            </p:cNvPr>
            <p:cNvCxnSpPr>
              <a:cxnSpLocks noChangeShapeType="1"/>
              <a:stCxn id="8" idx="3"/>
              <a:endCxn id="16" idx="0"/>
            </p:cNvCxnSpPr>
            <p:nvPr/>
          </p:nvCxnSpPr>
          <p:spPr bwMode="auto">
            <a:xfrm>
              <a:off x="4231" y="1392"/>
              <a:ext cx="361" cy="2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" name="AutoShape 30">
              <a:extLst>
                <a:ext uri="{FF2B5EF4-FFF2-40B4-BE49-F238E27FC236}">
                  <a16:creationId xmlns:a16="http://schemas.microsoft.com/office/drawing/2014/main" id="{9E3749E8-AA36-46E2-BBE2-F5DC5FFCD71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690" y="1861"/>
              <a:ext cx="181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2" name="AutoShape 31">
              <a:extLst>
                <a:ext uri="{FF2B5EF4-FFF2-40B4-BE49-F238E27FC236}">
                  <a16:creationId xmlns:a16="http://schemas.microsoft.com/office/drawing/2014/main" id="{CDBA0F53-615F-4BAF-94A0-B1D92773A54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871" y="1861"/>
              <a:ext cx="144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3" name="AutoShape 32">
              <a:extLst>
                <a:ext uri="{FF2B5EF4-FFF2-40B4-BE49-F238E27FC236}">
                  <a16:creationId xmlns:a16="http://schemas.microsoft.com/office/drawing/2014/main" id="{9F78D137-48A7-4036-AFA7-49DDCBAD305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412" y="1861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" name="AutoShape 33">
              <a:extLst>
                <a:ext uri="{FF2B5EF4-FFF2-40B4-BE49-F238E27FC236}">
                  <a16:creationId xmlns:a16="http://schemas.microsoft.com/office/drawing/2014/main" id="{EBCF1CE0-4F7D-489F-A219-F9B2C017E40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592" y="1861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5" name="Oval 34">
              <a:extLst>
                <a:ext uri="{FF2B5EF4-FFF2-40B4-BE49-F238E27FC236}">
                  <a16:creationId xmlns:a16="http://schemas.microsoft.com/office/drawing/2014/main" id="{615AB26E-F6DD-427D-BA4B-0FB349E948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0" y="1681"/>
              <a:ext cx="181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sp>
          <p:nvSpPr>
            <p:cNvPr id="16" name="Oval 35">
              <a:extLst>
                <a:ext uri="{FF2B5EF4-FFF2-40B4-BE49-F238E27FC236}">
                  <a16:creationId xmlns:a16="http://schemas.microsoft.com/office/drawing/2014/main" id="{BECD86D3-DA8D-4F59-A34D-1ED57E19BA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" y="1681"/>
              <a:ext cx="180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sp>
          <p:nvSpPr>
            <p:cNvPr id="17" name="Oval 40">
              <a:extLst>
                <a:ext uri="{FF2B5EF4-FFF2-40B4-BE49-F238E27FC236}">
                  <a16:creationId xmlns:a16="http://schemas.microsoft.com/office/drawing/2014/main" id="{FAB3E4C5-9291-4F7E-87A2-F76071707E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1" y="2331"/>
              <a:ext cx="180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sp>
          <p:nvSpPr>
            <p:cNvPr id="18" name="Oval 41">
              <a:extLst>
                <a:ext uri="{FF2B5EF4-FFF2-40B4-BE49-F238E27FC236}">
                  <a16:creationId xmlns:a16="http://schemas.microsoft.com/office/drawing/2014/main" id="{59050625-A2A5-4C99-B743-11F7917147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1" y="2331"/>
              <a:ext cx="181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sp>
          <p:nvSpPr>
            <p:cNvPr id="19" name="Oval 42">
              <a:extLst>
                <a:ext uri="{FF2B5EF4-FFF2-40B4-BE49-F238E27FC236}">
                  <a16:creationId xmlns:a16="http://schemas.microsoft.com/office/drawing/2014/main" id="{F82C124A-B07D-4523-8F9F-ED72275390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2" y="2331"/>
              <a:ext cx="181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cxnSp>
          <p:nvCxnSpPr>
            <p:cNvPr id="20" name="AutoShape 43">
              <a:extLst>
                <a:ext uri="{FF2B5EF4-FFF2-40B4-BE49-F238E27FC236}">
                  <a16:creationId xmlns:a16="http://schemas.microsoft.com/office/drawing/2014/main" id="{AC4996F0-BE18-46E8-898D-925D2DAE79A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96" y="2496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" name="Line 44">
              <a:extLst>
                <a:ext uri="{FF2B5EF4-FFF2-40B4-BE49-F238E27FC236}">
                  <a16:creationId xmlns:a16="http://schemas.microsoft.com/office/drawing/2014/main" id="{685DE8A9-1420-4BC6-9D31-14CCD3A9B1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52" y="2496"/>
              <a:ext cx="14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sp>
          <p:nvSpPr>
            <p:cNvPr id="22" name="AutoShape 45">
              <a:extLst>
                <a:ext uri="{FF2B5EF4-FFF2-40B4-BE49-F238E27FC236}">
                  <a16:creationId xmlns:a16="http://schemas.microsoft.com/office/drawing/2014/main" id="{3F8900E3-5D72-4869-8A1C-3C27E17AE9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976"/>
              <a:ext cx="180" cy="144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cxnSp>
          <p:nvCxnSpPr>
            <p:cNvPr id="23" name="AutoShape 47">
              <a:extLst>
                <a:ext uri="{FF2B5EF4-FFF2-40B4-BE49-F238E27FC236}">
                  <a16:creationId xmlns:a16="http://schemas.microsoft.com/office/drawing/2014/main" id="{CCDCE6B7-EBA8-4BC8-BD29-13CDE77D1AF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552" y="3120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4" name="Line 48">
              <a:extLst>
                <a:ext uri="{FF2B5EF4-FFF2-40B4-BE49-F238E27FC236}">
                  <a16:creationId xmlns:a16="http://schemas.microsoft.com/office/drawing/2014/main" id="{91E0B23B-3E99-43CD-A295-ABC66EC10E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08" y="3120"/>
              <a:ext cx="14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sp>
          <p:nvSpPr>
            <p:cNvPr id="25" name="Oval 39">
              <a:extLst>
                <a:ext uri="{FF2B5EF4-FFF2-40B4-BE49-F238E27FC236}">
                  <a16:creationId xmlns:a16="http://schemas.microsoft.com/office/drawing/2014/main" id="{BB264B19-80D5-4607-B64E-E9336DA43C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331"/>
              <a:ext cx="180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</p:grpSp>
      <p:sp>
        <p:nvSpPr>
          <p:cNvPr id="26" name="Text Box 51">
            <a:extLst>
              <a:ext uri="{FF2B5EF4-FFF2-40B4-BE49-F238E27FC236}">
                <a16:creationId xmlns:a16="http://schemas.microsoft.com/office/drawing/2014/main" id="{1CDA9874-1ED0-4E78-A0B9-347583EA0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8861" y="4473179"/>
            <a:ext cx="291465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i="1" dirty="0">
                <a:solidFill>
                  <a:srgbClr val="CC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Having a probabilistic belief about another agent’s action does not mean that the agent is flipping any coins!</a:t>
            </a:r>
          </a:p>
        </p:txBody>
      </p:sp>
    </p:spTree>
    <p:extLst>
      <p:ext uri="{BB962C8B-B14F-4D97-AF65-F5344CB8AC3E}">
        <p14:creationId xmlns:p14="http://schemas.microsoft.com/office/powerpoint/2010/main" val="18257707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/>
              <a:t>Title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2"/>
          <p:cNvSpPr txBox="1">
            <a:spLocks noGrp="1"/>
          </p:cNvSpPr>
          <p:nvPr>
            <p:ph type="body" idx="1"/>
          </p:nvPr>
        </p:nvSpPr>
        <p:spPr>
          <a:xfrm>
            <a:off x="399675" y="1299624"/>
            <a:ext cx="8649075" cy="4869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Objectivist / frequentist answer: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Averages over repeated </a:t>
            </a:r>
            <a:r>
              <a:rPr lang="en-US" i="1" dirty="0"/>
              <a:t>experiments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E.g. empirically estimating P(rain) from historical observation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Assertion about how future experiments will go (in the limit)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New evidence changes the </a:t>
            </a:r>
            <a:r>
              <a:rPr lang="en-US" i="1" dirty="0"/>
              <a:t>reference class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Makes one think of </a:t>
            </a:r>
            <a:r>
              <a:rPr lang="en-US" i="1" dirty="0"/>
              <a:t>inherently random</a:t>
            </a:r>
            <a:r>
              <a:rPr lang="en-US" dirty="0"/>
              <a:t> events, like rolling dice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b="1" dirty="0"/>
              <a:t>Subjectivist / Bayesian answer: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Degrees of belief about unobserved variables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E.g. an agent’s belief that it’s raining, given the temperature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E.g. agent’s belief how an opponent will behave, given the state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Often </a:t>
            </a:r>
            <a:r>
              <a:rPr lang="en-US" i="1" dirty="0"/>
              <a:t>learn </a:t>
            </a:r>
            <a:r>
              <a:rPr lang="en-US" dirty="0"/>
              <a:t>probabilities from past experiences (more later)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New evidence </a:t>
            </a:r>
            <a:r>
              <a:rPr lang="en-US" i="1" dirty="0"/>
              <a:t>updates beliefs </a:t>
            </a:r>
            <a:r>
              <a:rPr lang="en-US" dirty="0"/>
              <a:t>(more later)</a:t>
            </a: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21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B4B7DE-DB9F-4258-903F-0598F1EC1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6682" y="3696759"/>
            <a:ext cx="2259300" cy="234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9408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/>
              <a:t>Quiz: Informed Probabilities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2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10555198" cy="45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sz="2000" dirty="0"/>
              <a:t>Let’s say you know that your opponent is actually running a depth 2 minimax, using the result 80% of the time, and moving randomly otherwise</a:t>
            </a:r>
          </a:p>
          <a:p>
            <a:r>
              <a:rPr lang="en-US" sz="2000" dirty="0"/>
              <a:t>Question: What tree search should you use?  </a:t>
            </a:r>
          </a:p>
          <a:p>
            <a:endParaRPr lang="en-US" sz="2000" dirty="0"/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400"/>
            </a:pP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22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Cloud Callout 28">
            <a:extLst>
              <a:ext uri="{FF2B5EF4-FFF2-40B4-BE49-F238E27FC236}">
                <a16:creationId xmlns:a16="http://schemas.microsoft.com/office/drawing/2014/main" id="{F36F4767-632C-4DCA-845C-6B7CF9F0649C}"/>
              </a:ext>
            </a:extLst>
          </p:cNvPr>
          <p:cNvSpPr/>
          <p:nvPr/>
        </p:nvSpPr>
        <p:spPr>
          <a:xfrm>
            <a:off x="704232" y="3317827"/>
            <a:ext cx="2133600" cy="1771650"/>
          </a:xfrm>
          <a:prstGeom prst="cloudCallout">
            <a:avLst>
              <a:gd name="adj1" fmla="val 85321"/>
              <a:gd name="adj2" fmla="val -25814"/>
            </a:avLst>
          </a:prstGeom>
          <a:solidFill>
            <a:srgbClr val="B5ED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C30F2B5-EF73-46CC-A6D8-B00CD97B7109}"/>
              </a:ext>
            </a:extLst>
          </p:cNvPr>
          <p:cNvGrpSpPr/>
          <p:nvPr/>
        </p:nvGrpSpPr>
        <p:grpSpPr>
          <a:xfrm>
            <a:off x="1026681" y="3642736"/>
            <a:ext cx="1373483" cy="850264"/>
            <a:chOff x="7620000" y="2801226"/>
            <a:chExt cx="3352800" cy="2075574"/>
          </a:xfrm>
        </p:grpSpPr>
        <p:sp>
          <p:nvSpPr>
            <p:cNvPr id="9" name="AutoShape 5">
              <a:extLst>
                <a:ext uri="{FF2B5EF4-FFF2-40B4-BE49-F238E27FC236}">
                  <a16:creationId xmlns:a16="http://schemas.microsoft.com/office/drawing/2014/main" id="{6846C6B7-9F1D-41FC-B65C-4844CEF51D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9600" y="3429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sp>
          <p:nvSpPr>
            <p:cNvPr id="10" name="AutoShape 6">
              <a:extLst>
                <a:ext uri="{FF2B5EF4-FFF2-40B4-BE49-F238E27FC236}">
                  <a16:creationId xmlns:a16="http://schemas.microsoft.com/office/drawing/2014/main" id="{633659AE-2D8E-41DE-9487-5AE025F3AD0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8486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F3CF412A-AFA9-4AD3-8EF0-AD7C458DB93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6106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cxnSp>
          <p:nvCxnSpPr>
            <p:cNvPr id="12" name="AutoShape 12">
              <a:extLst>
                <a:ext uri="{FF2B5EF4-FFF2-40B4-BE49-F238E27FC236}">
                  <a16:creationId xmlns:a16="http://schemas.microsoft.com/office/drawing/2014/main" id="{849E8E57-6B5F-4D2C-BFFB-5E7655B0701B}"/>
                </a:ext>
              </a:extLst>
            </p:cNvPr>
            <p:cNvCxnSpPr>
              <a:cxnSpLocks noChangeShapeType="1"/>
              <a:stCxn id="9" idx="3"/>
              <a:endCxn id="10" idx="3"/>
            </p:cNvCxnSpPr>
            <p:nvPr/>
          </p:nvCxnSpPr>
          <p:spPr bwMode="auto">
            <a:xfrm flipH="1">
              <a:off x="80391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3" name="AutoShape 13">
              <a:extLst>
                <a:ext uri="{FF2B5EF4-FFF2-40B4-BE49-F238E27FC236}">
                  <a16:creationId xmlns:a16="http://schemas.microsoft.com/office/drawing/2014/main" id="{659AB79A-E890-4FA8-B3CB-9EB86E49A6E0}"/>
                </a:ext>
              </a:extLst>
            </p:cNvPr>
            <p:cNvCxnSpPr>
              <a:cxnSpLocks noChangeShapeType="1"/>
              <a:stCxn id="9" idx="3"/>
              <a:endCxn id="11" idx="3"/>
            </p:cNvCxnSpPr>
            <p:nvPr/>
          </p:nvCxnSpPr>
          <p:spPr bwMode="auto">
            <a:xfrm>
              <a:off x="84201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" name="AutoShape 5">
              <a:extLst>
                <a:ext uri="{FF2B5EF4-FFF2-40B4-BE49-F238E27FC236}">
                  <a16:creationId xmlns:a16="http://schemas.microsoft.com/office/drawing/2014/main" id="{884E045C-3F40-4D9E-BE5D-F1CD2EC56E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2200" y="3429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sp>
          <p:nvSpPr>
            <p:cNvPr id="15" name="AutoShape 6">
              <a:extLst>
                <a:ext uri="{FF2B5EF4-FFF2-40B4-BE49-F238E27FC236}">
                  <a16:creationId xmlns:a16="http://schemas.microsoft.com/office/drawing/2014/main" id="{3AA59BF3-A652-481E-BD99-930C0A2F5E8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6012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sp>
          <p:nvSpPr>
            <p:cNvPr id="16" name="AutoShape 7">
              <a:extLst>
                <a:ext uri="{FF2B5EF4-FFF2-40B4-BE49-F238E27FC236}">
                  <a16:creationId xmlns:a16="http://schemas.microsoft.com/office/drawing/2014/main" id="{E9CC78AE-2F6D-4B2B-8E0C-00CE4ABB51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03632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cxnSp>
          <p:nvCxnSpPr>
            <p:cNvPr id="17" name="AutoShape 12">
              <a:extLst>
                <a:ext uri="{FF2B5EF4-FFF2-40B4-BE49-F238E27FC236}">
                  <a16:creationId xmlns:a16="http://schemas.microsoft.com/office/drawing/2014/main" id="{DD7C8E91-04B8-4371-A566-4F36F67A9DD3}"/>
                </a:ext>
              </a:extLst>
            </p:cNvPr>
            <p:cNvCxnSpPr>
              <a:cxnSpLocks noChangeShapeType="1"/>
              <a:stCxn id="14" idx="3"/>
              <a:endCxn id="15" idx="3"/>
            </p:cNvCxnSpPr>
            <p:nvPr/>
          </p:nvCxnSpPr>
          <p:spPr bwMode="auto">
            <a:xfrm flipH="1">
              <a:off x="97917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" name="AutoShape 13">
              <a:extLst>
                <a:ext uri="{FF2B5EF4-FFF2-40B4-BE49-F238E27FC236}">
                  <a16:creationId xmlns:a16="http://schemas.microsoft.com/office/drawing/2014/main" id="{437B3ACC-6611-4F49-B13E-4CACC2EB9242}"/>
                </a:ext>
              </a:extLst>
            </p:cNvPr>
            <p:cNvCxnSpPr>
              <a:cxnSpLocks noChangeShapeType="1"/>
              <a:stCxn id="14" idx="3"/>
              <a:endCxn id="16" idx="3"/>
            </p:cNvCxnSpPr>
            <p:nvPr/>
          </p:nvCxnSpPr>
          <p:spPr bwMode="auto">
            <a:xfrm>
              <a:off x="101727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9" name="AutoShape 12">
              <a:extLst>
                <a:ext uri="{FF2B5EF4-FFF2-40B4-BE49-F238E27FC236}">
                  <a16:creationId xmlns:a16="http://schemas.microsoft.com/office/drawing/2014/main" id="{55B8B776-2623-4A2F-B5C2-75D4ADCA7E85}"/>
                </a:ext>
              </a:extLst>
            </p:cNvPr>
            <p:cNvCxnSpPr>
              <a:cxnSpLocks noChangeShapeType="1"/>
              <a:stCxn id="21" idx="0"/>
              <a:endCxn id="9" idx="0"/>
            </p:cNvCxnSpPr>
            <p:nvPr/>
          </p:nvCxnSpPr>
          <p:spPr bwMode="auto">
            <a:xfrm flipH="1">
              <a:off x="8420100" y="3106025"/>
              <a:ext cx="838200" cy="32297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" name="AutoShape 13">
              <a:extLst>
                <a:ext uri="{FF2B5EF4-FFF2-40B4-BE49-F238E27FC236}">
                  <a16:creationId xmlns:a16="http://schemas.microsoft.com/office/drawing/2014/main" id="{E179134F-CA4A-41F4-90C3-99FFD820AD84}"/>
                </a:ext>
              </a:extLst>
            </p:cNvPr>
            <p:cNvCxnSpPr>
              <a:cxnSpLocks noChangeShapeType="1"/>
              <a:stCxn id="21" idx="0"/>
              <a:endCxn id="14" idx="0"/>
            </p:cNvCxnSpPr>
            <p:nvPr/>
          </p:nvCxnSpPr>
          <p:spPr bwMode="auto">
            <a:xfrm>
              <a:off x="9258300" y="3106025"/>
              <a:ext cx="914399" cy="322973"/>
            </a:xfrm>
            <a:prstGeom prst="straightConnector1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</p:cxnSp>
        <p:sp>
          <p:nvSpPr>
            <p:cNvPr id="21" name="AutoShape 7">
              <a:extLst>
                <a:ext uri="{FF2B5EF4-FFF2-40B4-BE49-F238E27FC236}">
                  <a16:creationId xmlns:a16="http://schemas.microsoft.com/office/drawing/2014/main" id="{3D43B9AB-CFBC-4B22-A105-D6699CCA16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067800" y="2801226"/>
              <a:ext cx="381000" cy="304799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sp>
          <p:nvSpPr>
            <p:cNvPr id="22" name="AutoShape 5">
              <a:extLst>
                <a:ext uri="{FF2B5EF4-FFF2-40B4-BE49-F238E27FC236}">
                  <a16:creationId xmlns:a16="http://schemas.microsoft.com/office/drawing/2014/main" id="{AC952658-0184-4B28-BD62-B74760562B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0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sp>
          <p:nvSpPr>
            <p:cNvPr id="23" name="AutoShape 5">
              <a:extLst>
                <a:ext uri="{FF2B5EF4-FFF2-40B4-BE49-F238E27FC236}">
                  <a16:creationId xmlns:a16="http://schemas.microsoft.com/office/drawing/2014/main" id="{CF1FB815-B89C-4286-8B09-541BAEA3EE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10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cxnSp>
          <p:nvCxnSpPr>
            <p:cNvPr id="24" name="AutoShape 12">
              <a:extLst>
                <a:ext uri="{FF2B5EF4-FFF2-40B4-BE49-F238E27FC236}">
                  <a16:creationId xmlns:a16="http://schemas.microsoft.com/office/drawing/2014/main" id="{D80E7CD0-9FCD-4418-882F-8F46E96471EB}"/>
                </a:ext>
              </a:extLst>
            </p:cNvPr>
            <p:cNvCxnSpPr>
              <a:cxnSpLocks noChangeShapeType="1"/>
              <a:stCxn id="10" idx="0"/>
              <a:endCxn id="22" idx="0"/>
            </p:cNvCxnSpPr>
            <p:nvPr/>
          </p:nvCxnSpPr>
          <p:spPr bwMode="auto">
            <a:xfrm flipH="1">
              <a:off x="78105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5" name="AutoShape 13">
              <a:extLst>
                <a:ext uri="{FF2B5EF4-FFF2-40B4-BE49-F238E27FC236}">
                  <a16:creationId xmlns:a16="http://schemas.microsoft.com/office/drawing/2014/main" id="{192C2475-29F0-4EDD-9549-4EE33E0AFD87}"/>
                </a:ext>
              </a:extLst>
            </p:cNvPr>
            <p:cNvCxnSpPr>
              <a:cxnSpLocks noChangeShapeType="1"/>
              <a:stCxn id="10" idx="0"/>
              <a:endCxn id="23" idx="0"/>
            </p:cNvCxnSpPr>
            <p:nvPr/>
          </p:nvCxnSpPr>
          <p:spPr bwMode="auto">
            <a:xfrm>
              <a:off x="80391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6" name="AutoShape 5">
              <a:extLst>
                <a:ext uri="{FF2B5EF4-FFF2-40B4-BE49-F238E27FC236}">
                  <a16:creationId xmlns:a16="http://schemas.microsoft.com/office/drawing/2014/main" id="{E9EBC6D6-AB77-4B7F-A8E0-0A0A20946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582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sp>
          <p:nvSpPr>
            <p:cNvPr id="27" name="AutoShape 5">
              <a:extLst>
                <a:ext uri="{FF2B5EF4-FFF2-40B4-BE49-F238E27FC236}">
                  <a16:creationId xmlns:a16="http://schemas.microsoft.com/office/drawing/2014/main" id="{E97C6B36-A431-4218-B1B3-A0A4176AC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392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cxnSp>
          <p:nvCxnSpPr>
            <p:cNvPr id="28" name="AutoShape 12">
              <a:extLst>
                <a:ext uri="{FF2B5EF4-FFF2-40B4-BE49-F238E27FC236}">
                  <a16:creationId xmlns:a16="http://schemas.microsoft.com/office/drawing/2014/main" id="{990B7401-EEDD-4E16-890D-5E24F2A92063}"/>
                </a:ext>
              </a:extLst>
            </p:cNvPr>
            <p:cNvCxnSpPr>
              <a:cxnSpLocks noChangeShapeType="1"/>
              <a:stCxn id="11" idx="0"/>
              <a:endCxn id="26" idx="0"/>
            </p:cNvCxnSpPr>
            <p:nvPr/>
          </p:nvCxnSpPr>
          <p:spPr bwMode="auto">
            <a:xfrm flipH="1">
              <a:off x="86487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9" name="AutoShape 13">
              <a:extLst>
                <a:ext uri="{FF2B5EF4-FFF2-40B4-BE49-F238E27FC236}">
                  <a16:creationId xmlns:a16="http://schemas.microsoft.com/office/drawing/2014/main" id="{88D46346-7429-46DC-BACA-BC12D7A7F858}"/>
                </a:ext>
              </a:extLst>
            </p:cNvPr>
            <p:cNvCxnSpPr>
              <a:cxnSpLocks noChangeShapeType="1"/>
              <a:stCxn id="11" idx="0"/>
              <a:endCxn id="27" idx="0"/>
            </p:cNvCxnSpPr>
            <p:nvPr/>
          </p:nvCxnSpPr>
          <p:spPr bwMode="auto">
            <a:xfrm>
              <a:off x="88011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30" name="AutoShape 5">
              <a:extLst>
                <a:ext uri="{FF2B5EF4-FFF2-40B4-BE49-F238E27FC236}">
                  <a16:creationId xmlns:a16="http://schemas.microsoft.com/office/drawing/2014/main" id="{5577B37F-DE50-4CD4-845F-8126220954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726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sp>
          <p:nvSpPr>
            <p:cNvPr id="31" name="AutoShape 5">
              <a:extLst>
                <a:ext uri="{FF2B5EF4-FFF2-40B4-BE49-F238E27FC236}">
                  <a16:creationId xmlns:a16="http://schemas.microsoft.com/office/drawing/2014/main" id="{4EB0080A-AE5E-4701-A0BD-CD0DBB755E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6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cxnSp>
          <p:nvCxnSpPr>
            <p:cNvPr id="32" name="AutoShape 12">
              <a:extLst>
                <a:ext uri="{FF2B5EF4-FFF2-40B4-BE49-F238E27FC236}">
                  <a16:creationId xmlns:a16="http://schemas.microsoft.com/office/drawing/2014/main" id="{588ABB30-1BA1-4C51-9E72-C35A33A6ECAB}"/>
                </a:ext>
              </a:extLst>
            </p:cNvPr>
            <p:cNvCxnSpPr>
              <a:cxnSpLocks noChangeShapeType="1"/>
              <a:endCxn id="30" idx="0"/>
            </p:cNvCxnSpPr>
            <p:nvPr/>
          </p:nvCxnSpPr>
          <p:spPr bwMode="auto">
            <a:xfrm flipH="1">
              <a:off x="95631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3" name="AutoShape 13">
              <a:extLst>
                <a:ext uri="{FF2B5EF4-FFF2-40B4-BE49-F238E27FC236}">
                  <a16:creationId xmlns:a16="http://schemas.microsoft.com/office/drawing/2014/main" id="{8EC48322-23F8-42A1-812F-E07CD420AEAC}"/>
                </a:ext>
              </a:extLst>
            </p:cNvPr>
            <p:cNvCxnSpPr>
              <a:cxnSpLocks noChangeShapeType="1"/>
              <a:endCxn id="31" idx="0"/>
            </p:cNvCxnSpPr>
            <p:nvPr/>
          </p:nvCxnSpPr>
          <p:spPr bwMode="auto">
            <a:xfrm>
              <a:off x="97917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34" name="AutoShape 5">
              <a:extLst>
                <a:ext uri="{FF2B5EF4-FFF2-40B4-BE49-F238E27FC236}">
                  <a16:creationId xmlns:a16="http://schemas.microsoft.com/office/drawing/2014/main" id="{ACABD06C-3B55-4D4D-BCD9-0FCB9987A5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108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sp>
          <p:nvSpPr>
            <p:cNvPr id="35" name="AutoShape 5">
              <a:extLst>
                <a:ext uri="{FF2B5EF4-FFF2-40B4-BE49-F238E27FC236}">
                  <a16:creationId xmlns:a16="http://schemas.microsoft.com/office/drawing/2014/main" id="{FA21D5AD-4CFF-4E77-9175-8DACF15CF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18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cxnSp>
          <p:nvCxnSpPr>
            <p:cNvPr id="36" name="AutoShape 12">
              <a:extLst>
                <a:ext uri="{FF2B5EF4-FFF2-40B4-BE49-F238E27FC236}">
                  <a16:creationId xmlns:a16="http://schemas.microsoft.com/office/drawing/2014/main" id="{FC4D7223-5E1B-483C-919A-02DB5AB762A2}"/>
                </a:ext>
              </a:extLst>
            </p:cNvPr>
            <p:cNvCxnSpPr>
              <a:cxnSpLocks noChangeShapeType="1"/>
              <a:endCxn id="34" idx="0"/>
            </p:cNvCxnSpPr>
            <p:nvPr/>
          </p:nvCxnSpPr>
          <p:spPr bwMode="auto">
            <a:xfrm flipH="1">
              <a:off x="104013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7" name="AutoShape 13">
              <a:extLst>
                <a:ext uri="{FF2B5EF4-FFF2-40B4-BE49-F238E27FC236}">
                  <a16:creationId xmlns:a16="http://schemas.microsoft.com/office/drawing/2014/main" id="{F23A40A2-9359-41E2-9943-14F836A90E41}"/>
                </a:ext>
              </a:extLst>
            </p:cNvPr>
            <p:cNvCxnSpPr>
              <a:cxnSpLocks noChangeShapeType="1"/>
              <a:endCxn id="35" idx="0"/>
            </p:cNvCxnSpPr>
            <p:nvPr/>
          </p:nvCxnSpPr>
          <p:spPr bwMode="auto">
            <a:xfrm>
              <a:off x="105537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B5CB666-9C3E-4CD3-9439-9EAC2144EB88}"/>
              </a:ext>
            </a:extLst>
          </p:cNvPr>
          <p:cNvSpPr txBox="1"/>
          <p:nvPr/>
        </p:nvSpPr>
        <p:spPr>
          <a:xfrm>
            <a:off x="3549083" y="3979987"/>
            <a:ext cx="507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0.1          0.9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B81BCDFA-3EE8-4812-9A4D-63EC50C9163E}"/>
              </a:ext>
            </a:extLst>
          </p:cNvPr>
          <p:cNvSpPr txBox="1">
            <a:spLocks/>
          </p:cNvSpPr>
          <p:nvPr/>
        </p:nvSpPr>
        <p:spPr bwMode="auto">
          <a:xfrm>
            <a:off x="5998149" y="3086179"/>
            <a:ext cx="5222056" cy="2422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Answer: </a:t>
            </a:r>
            <a:r>
              <a:rPr lang="en-US" sz="2000" kern="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Expectimax</a:t>
            </a:r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!</a:t>
            </a:r>
          </a:p>
          <a:p>
            <a:pPr marL="600062" lvl="1" indent="-257162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1600" kern="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 figure out EACH chance node’s probabilities, you have to run a simulation of your opponent</a:t>
            </a:r>
          </a:p>
          <a:p>
            <a:pPr marL="600062" lvl="1" indent="-257162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1600" kern="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This kind of thing gets very slow very quickly</a:t>
            </a:r>
          </a:p>
          <a:p>
            <a:pPr marL="600062" lvl="1" indent="-257162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1600" kern="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Even worse if you have to simulate your opponent simulating you…</a:t>
            </a:r>
          </a:p>
          <a:p>
            <a:pPr marL="600062" lvl="1" indent="-257162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1600" kern="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… except for </a:t>
            </a:r>
            <a:r>
              <a:rPr lang="en-US" sz="1600" kern="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minimax</a:t>
            </a:r>
            <a:r>
              <a:rPr lang="en-US" sz="1600" kern="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which has the nice property that it all collapses into one game tree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81EF1FB-2CF5-402E-8CFB-21D3B20B0BED}"/>
              </a:ext>
            </a:extLst>
          </p:cNvPr>
          <p:cNvGrpSpPr/>
          <p:nvPr/>
        </p:nvGrpSpPr>
        <p:grpSpPr>
          <a:xfrm>
            <a:off x="3897786" y="3232573"/>
            <a:ext cx="1600200" cy="1714500"/>
            <a:chOff x="3429000" y="3048000"/>
            <a:chExt cx="2133600" cy="2286000"/>
          </a:xfrm>
        </p:grpSpPr>
        <p:sp>
          <p:nvSpPr>
            <p:cNvPr id="41" name="AutoShape 27">
              <a:extLst>
                <a:ext uri="{FF2B5EF4-FFF2-40B4-BE49-F238E27FC236}">
                  <a16:creationId xmlns:a16="http://schemas.microsoft.com/office/drawing/2014/main" id="{54D0DE6D-AC30-4710-8CEA-AACAA4B07E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4038" y="3048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cxnSp>
          <p:nvCxnSpPr>
            <p:cNvPr id="42" name="AutoShape 28">
              <a:extLst>
                <a:ext uri="{FF2B5EF4-FFF2-40B4-BE49-F238E27FC236}">
                  <a16:creationId xmlns:a16="http://schemas.microsoft.com/office/drawing/2014/main" id="{D053692E-57F7-44A6-90E2-B065DC0D23A0}"/>
                </a:ext>
              </a:extLst>
            </p:cNvPr>
            <p:cNvCxnSpPr>
              <a:cxnSpLocks noChangeShapeType="1"/>
              <a:stCxn id="41" idx="3"/>
              <a:endCxn id="48" idx="0"/>
            </p:cNvCxnSpPr>
            <p:nvPr/>
          </p:nvCxnSpPr>
          <p:spPr bwMode="auto">
            <a:xfrm flipH="1">
              <a:off x="3935413" y="3276600"/>
              <a:ext cx="571500" cy="4587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3" name="AutoShape 29">
              <a:extLst>
                <a:ext uri="{FF2B5EF4-FFF2-40B4-BE49-F238E27FC236}">
                  <a16:creationId xmlns:a16="http://schemas.microsoft.com/office/drawing/2014/main" id="{A4DDA4F8-A617-4F6E-849E-BF4405B65FFE}"/>
                </a:ext>
              </a:extLst>
            </p:cNvPr>
            <p:cNvCxnSpPr>
              <a:cxnSpLocks noChangeShapeType="1"/>
              <a:stCxn id="41" idx="3"/>
              <a:endCxn id="49" idx="0"/>
            </p:cNvCxnSpPr>
            <p:nvPr/>
          </p:nvCxnSpPr>
          <p:spPr bwMode="auto">
            <a:xfrm>
              <a:off x="4506913" y="3276600"/>
              <a:ext cx="573087" cy="4587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4" name="AutoShape 30">
              <a:extLst>
                <a:ext uri="{FF2B5EF4-FFF2-40B4-BE49-F238E27FC236}">
                  <a16:creationId xmlns:a16="http://schemas.microsoft.com/office/drawing/2014/main" id="{E109B247-171F-4CE8-A81A-9384C12A753C}"/>
                </a:ext>
              </a:extLst>
            </p:cNvPr>
            <p:cNvCxnSpPr>
              <a:cxnSpLocks noChangeShapeType="1"/>
              <a:stCxn id="48" idx="4"/>
              <a:endCxn id="52" idx="0"/>
            </p:cNvCxnSpPr>
            <p:nvPr/>
          </p:nvCxnSpPr>
          <p:spPr bwMode="auto">
            <a:xfrm flipH="1">
              <a:off x="3648075" y="4021138"/>
              <a:ext cx="286544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5" name="AutoShape 31">
              <a:extLst>
                <a:ext uri="{FF2B5EF4-FFF2-40B4-BE49-F238E27FC236}">
                  <a16:creationId xmlns:a16="http://schemas.microsoft.com/office/drawing/2014/main" id="{3B51A284-ADCA-46C6-9B57-6F837721DF72}"/>
                </a:ext>
              </a:extLst>
            </p:cNvPr>
            <p:cNvCxnSpPr>
              <a:cxnSpLocks noChangeShapeType="1"/>
              <a:stCxn id="48" idx="4"/>
              <a:endCxn id="53" idx="0"/>
            </p:cNvCxnSpPr>
            <p:nvPr/>
          </p:nvCxnSpPr>
          <p:spPr bwMode="auto">
            <a:xfrm>
              <a:off x="3934619" y="4021138"/>
              <a:ext cx="246856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6" name="AutoShape 32">
              <a:extLst>
                <a:ext uri="{FF2B5EF4-FFF2-40B4-BE49-F238E27FC236}">
                  <a16:creationId xmlns:a16="http://schemas.microsoft.com/office/drawing/2014/main" id="{588136BA-EDB1-4F5B-BD5B-9774BF2DACF1}"/>
                </a:ext>
              </a:extLst>
            </p:cNvPr>
            <p:cNvCxnSpPr>
              <a:cxnSpLocks noChangeShapeType="1"/>
              <a:stCxn id="49" idx="4"/>
              <a:endCxn id="54" idx="0"/>
            </p:cNvCxnSpPr>
            <p:nvPr/>
          </p:nvCxnSpPr>
          <p:spPr bwMode="auto">
            <a:xfrm flipH="1">
              <a:off x="4810125" y="4021138"/>
              <a:ext cx="269875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7" name="AutoShape 33">
              <a:extLst>
                <a:ext uri="{FF2B5EF4-FFF2-40B4-BE49-F238E27FC236}">
                  <a16:creationId xmlns:a16="http://schemas.microsoft.com/office/drawing/2014/main" id="{4D58CFC6-1839-46D4-8A8A-AE622F25082C}"/>
                </a:ext>
              </a:extLst>
            </p:cNvPr>
            <p:cNvCxnSpPr>
              <a:cxnSpLocks noChangeShapeType="1"/>
              <a:stCxn id="49" idx="4"/>
              <a:endCxn id="55" idx="0"/>
            </p:cNvCxnSpPr>
            <p:nvPr/>
          </p:nvCxnSpPr>
          <p:spPr bwMode="auto">
            <a:xfrm>
              <a:off x="5080000" y="4021138"/>
              <a:ext cx="263525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48" name="Oval 34">
              <a:extLst>
                <a:ext uri="{FF2B5EF4-FFF2-40B4-BE49-F238E27FC236}">
                  <a16:creationId xmlns:a16="http://schemas.microsoft.com/office/drawing/2014/main" id="{7F8E0521-1EC3-4689-971E-CD8A2A257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0950" y="3735388"/>
              <a:ext cx="287338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49" name="Oval 35">
              <a:extLst>
                <a:ext uri="{FF2B5EF4-FFF2-40B4-BE49-F238E27FC236}">
                  <a16:creationId xmlns:a16="http://schemas.microsoft.com/office/drawing/2014/main" id="{713DAE54-E6D0-4944-8055-511A52D4E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3735388"/>
              <a:ext cx="285750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cxnSp>
          <p:nvCxnSpPr>
            <p:cNvPr id="50" name="AutoShape 43">
              <a:extLst>
                <a:ext uri="{FF2B5EF4-FFF2-40B4-BE49-F238E27FC236}">
                  <a16:creationId xmlns:a16="http://schemas.microsoft.com/office/drawing/2014/main" id="{8CEE241A-0939-4B41-A623-A86AD9527B8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576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51" name="Line 44">
              <a:extLst>
                <a:ext uri="{FF2B5EF4-FFF2-40B4-BE49-F238E27FC236}">
                  <a16:creationId xmlns:a16="http://schemas.microsoft.com/office/drawing/2014/main" id="{B6630498-662A-4155-846D-0D1F807FD6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290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52" name="AutoShape 45">
              <a:extLst>
                <a:ext uri="{FF2B5EF4-FFF2-40B4-BE49-F238E27FC236}">
                  <a16:creationId xmlns:a16="http://schemas.microsoft.com/office/drawing/2014/main" id="{CA1D418D-5F65-4C6A-AA15-9D939919DB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520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53" name="AutoShape 45">
              <a:extLst>
                <a:ext uri="{FF2B5EF4-FFF2-40B4-BE49-F238E27FC236}">
                  <a16:creationId xmlns:a16="http://schemas.microsoft.com/office/drawing/2014/main" id="{D94864BF-8617-4BC4-92A1-36AABFFD73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54" name="AutoShape 45">
              <a:extLst>
                <a:ext uri="{FF2B5EF4-FFF2-40B4-BE49-F238E27FC236}">
                  <a16:creationId xmlns:a16="http://schemas.microsoft.com/office/drawing/2014/main" id="{7BDECBA4-D8D7-428D-934B-493BEFB683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725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55" name="AutoShape 45">
              <a:extLst>
                <a:ext uri="{FF2B5EF4-FFF2-40B4-BE49-F238E27FC236}">
                  <a16:creationId xmlns:a16="http://schemas.microsoft.com/office/drawing/2014/main" id="{4D59ABE4-B45D-49EE-854B-6949754C8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065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cxnSp>
          <p:nvCxnSpPr>
            <p:cNvPr id="56" name="AutoShape 43">
              <a:extLst>
                <a:ext uri="{FF2B5EF4-FFF2-40B4-BE49-F238E27FC236}">
                  <a16:creationId xmlns:a16="http://schemas.microsoft.com/office/drawing/2014/main" id="{7CDBFAF2-1AE4-44A0-9681-935DA3F967E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1910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57" name="Line 44">
              <a:extLst>
                <a:ext uri="{FF2B5EF4-FFF2-40B4-BE49-F238E27FC236}">
                  <a16:creationId xmlns:a16="http://schemas.microsoft.com/office/drawing/2014/main" id="{F6C34BDD-8076-4F43-8339-C7497AC54C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624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800"/>
            </a:p>
          </p:txBody>
        </p:sp>
        <p:cxnSp>
          <p:nvCxnSpPr>
            <p:cNvPr id="58" name="AutoShape 43">
              <a:extLst>
                <a:ext uri="{FF2B5EF4-FFF2-40B4-BE49-F238E27FC236}">
                  <a16:creationId xmlns:a16="http://schemas.microsoft.com/office/drawing/2014/main" id="{0B45DB41-0629-4C56-A70E-269EAA57067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8006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59" name="Line 44">
              <a:extLst>
                <a:ext uri="{FF2B5EF4-FFF2-40B4-BE49-F238E27FC236}">
                  <a16:creationId xmlns:a16="http://schemas.microsoft.com/office/drawing/2014/main" id="{0AD87F54-95EC-4E4D-9F00-40D9BFD645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720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800"/>
            </a:p>
          </p:txBody>
        </p:sp>
        <p:cxnSp>
          <p:nvCxnSpPr>
            <p:cNvPr id="60" name="AutoShape 43">
              <a:extLst>
                <a:ext uri="{FF2B5EF4-FFF2-40B4-BE49-F238E27FC236}">
                  <a16:creationId xmlns:a16="http://schemas.microsoft.com/office/drawing/2014/main" id="{6E672557-A277-40C7-8BAD-9D8E5C1297F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3340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61" name="Line 44">
              <a:extLst>
                <a:ext uri="{FF2B5EF4-FFF2-40B4-BE49-F238E27FC236}">
                  <a16:creationId xmlns:a16="http://schemas.microsoft.com/office/drawing/2014/main" id="{C0C54565-E36E-453C-8787-230720ECF3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054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4347153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/>
              <a:t>Title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Google Shape;64;p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99675" y="1299625"/>
                <a:ext cx="9277725" cy="457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r>
                  <a:rPr lang="en-US" b="1" dirty="0"/>
                  <a:t>Dice rolls increase </a:t>
                </a:r>
                <a:r>
                  <a:rPr lang="en-US" b="1" i="1" dirty="0"/>
                  <a:t>b</a:t>
                </a:r>
                <a:r>
                  <a:rPr lang="en-US" b="1" dirty="0"/>
                  <a:t>: 21 possible rolls with 2 dice</a:t>
                </a:r>
              </a:p>
              <a:p>
                <a:pPr lvl="1"/>
                <a:r>
                  <a:rPr lang="en-US" dirty="0"/>
                  <a:t>Backgammon </a:t>
                </a:r>
                <a:r>
                  <a:rPr lang="en-US" dirty="0">
                    <a:sym typeface="Symbol" pitchFamily="18" charset="2"/>
                  </a:rPr>
                  <a:t></a:t>
                </a:r>
                <a:r>
                  <a:rPr lang="en-US" dirty="0"/>
                  <a:t> 20 legal moves</a:t>
                </a:r>
              </a:p>
              <a:p>
                <a:pPr lvl="1"/>
                <a:r>
                  <a:rPr lang="en-US" dirty="0"/>
                  <a:t>Depth 2 </a:t>
                </a:r>
                <a:r>
                  <a:rPr lang="en-US" dirty="0">
                    <a:sym typeface="Wingdings" panose="05000000000000000000" pitchFamily="2" charset="2"/>
                  </a:rPr>
                  <a:t>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20×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21×20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=1.2×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marL="1943100" lvl="4" indent="0">
                  <a:buNone/>
                </a:pPr>
                <a:endParaRPr lang="en-US" sz="2000" dirty="0"/>
              </a:p>
              <a:p>
                <a:r>
                  <a:rPr lang="en-US" b="1" dirty="0"/>
                  <a:t>As depth increases, probability of reaching a given search node shrinks</a:t>
                </a:r>
              </a:p>
              <a:p>
                <a:pPr lvl="1"/>
                <a:r>
                  <a:rPr lang="en-US" dirty="0"/>
                  <a:t>So usefulness of search is diminished</a:t>
                </a:r>
              </a:p>
              <a:p>
                <a:pPr lvl="1"/>
                <a:r>
                  <a:rPr lang="en-US" dirty="0"/>
                  <a:t>So limiting depth is less damaging</a:t>
                </a:r>
              </a:p>
              <a:p>
                <a:pPr lvl="1"/>
                <a:r>
                  <a:rPr lang="en-US" dirty="0"/>
                  <a:t>But pruning is trickier…</a:t>
                </a:r>
              </a:p>
              <a:p>
                <a:pPr lvl="4"/>
                <a:endParaRPr lang="en-US" sz="2000" b="1" dirty="0"/>
              </a:p>
              <a:p>
                <a:r>
                  <a:rPr lang="en-US" b="1" dirty="0"/>
                  <a:t>Historic AI: </a:t>
                </a:r>
                <a:r>
                  <a:rPr lang="en-US" b="1" dirty="0" err="1"/>
                  <a:t>TDGammon</a:t>
                </a:r>
                <a:r>
                  <a:rPr lang="en-US" b="1" dirty="0"/>
                  <a:t> uses depth-2 search + very good evaluation </a:t>
                </a:r>
                <a:r>
                  <a:rPr lang="en-US" b="1" dirty="0" err="1"/>
                  <a:t>fuanction</a:t>
                </a:r>
                <a:r>
                  <a:rPr lang="en-US" b="1" dirty="0"/>
                  <a:t> + reinforcement learning </a:t>
                </a:r>
                <a:r>
                  <a:rPr lang="en-US" b="1" dirty="0">
                    <a:sym typeface="Wingdings" panose="05000000000000000000" pitchFamily="2" charset="2"/>
                  </a:rPr>
                  <a:t> </a:t>
                </a:r>
                <a:r>
                  <a:rPr lang="en-US" b="1" dirty="0"/>
                  <a:t>world-champion level play</a:t>
                </a:r>
              </a:p>
              <a:p>
                <a:pPr lvl="3"/>
                <a:endParaRPr lang="en-US" sz="2000" dirty="0"/>
              </a:p>
              <a:p>
                <a:r>
                  <a:rPr lang="en-US" b="1" dirty="0"/>
                  <a:t>1</a:t>
                </a:r>
                <a:r>
                  <a:rPr lang="en-US" b="1" baseline="30000" dirty="0"/>
                  <a:t>st</a:t>
                </a:r>
                <a:r>
                  <a:rPr lang="en-US" b="1" dirty="0"/>
                  <a:t> AI world champion in any game!</a:t>
                </a:r>
              </a:p>
            </p:txBody>
          </p:sp>
        </mc:Choice>
        <mc:Fallback xmlns="">
          <p:sp>
            <p:nvSpPr>
              <p:cNvPr id="64" name="Google Shape;64;p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99675" y="1299625"/>
                <a:ext cx="9277725" cy="4577400"/>
              </a:xfrm>
              <a:prstGeom prst="rect">
                <a:avLst/>
              </a:prstGeom>
              <a:blipFill>
                <a:blip r:embed="rId3"/>
                <a:stretch>
                  <a:fillRect b="-106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23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4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2" descr="http://upload.wikimedia.org/wikipedia/commons/3/30/Backgammon_lg.jpg">
            <a:extLst>
              <a:ext uri="{FF2B5EF4-FFF2-40B4-BE49-F238E27FC236}">
                <a16:creationId xmlns:a16="http://schemas.microsoft.com/office/drawing/2014/main" id="{8E23E172-A228-49C1-8D49-71BCAE2B0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77450" y="285850"/>
            <a:ext cx="3171825" cy="21145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571140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/>
              <a:t>Title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2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5753601" cy="45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b="1" dirty="0"/>
              <a:t>E.g. Backgammon</a:t>
            </a:r>
          </a:p>
          <a:p>
            <a:r>
              <a:rPr lang="en-US" b="1" dirty="0" err="1"/>
              <a:t>Expectiminimax</a:t>
            </a:r>
            <a:endParaRPr lang="en-US" b="1" dirty="0"/>
          </a:p>
          <a:p>
            <a:pPr lvl="1"/>
            <a:r>
              <a:rPr lang="en-US" dirty="0"/>
              <a:t>Environment is an extra “random agent” player that moves after each min/max agent</a:t>
            </a:r>
          </a:p>
          <a:p>
            <a:pPr lvl="1"/>
            <a:r>
              <a:rPr lang="en-US" dirty="0"/>
              <a:t>Each node computes the appropriate combination of its children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24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B4856A6-8745-4B3F-A349-A1BFF388005A}"/>
              </a:ext>
            </a:extLst>
          </p:cNvPr>
          <p:cNvGrpSpPr/>
          <p:nvPr/>
        </p:nvGrpSpPr>
        <p:grpSpPr>
          <a:xfrm>
            <a:off x="6576587" y="1513212"/>
            <a:ext cx="3143250" cy="3457575"/>
            <a:chOff x="7315200" y="1539240"/>
            <a:chExt cx="2133600" cy="2346960"/>
          </a:xfrm>
        </p:grpSpPr>
        <p:sp>
          <p:nvSpPr>
            <p:cNvPr id="8" name="AutoShape 27">
              <a:extLst>
                <a:ext uri="{FF2B5EF4-FFF2-40B4-BE49-F238E27FC236}">
                  <a16:creationId xmlns:a16="http://schemas.microsoft.com/office/drawing/2014/main" id="{263AAC16-DF6B-4628-B13D-271889BDE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9600" y="153924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cxnSp>
          <p:nvCxnSpPr>
            <p:cNvPr id="9" name="AutoShape 28">
              <a:extLst>
                <a:ext uri="{FF2B5EF4-FFF2-40B4-BE49-F238E27FC236}">
                  <a16:creationId xmlns:a16="http://schemas.microsoft.com/office/drawing/2014/main" id="{41BA775C-B9A4-44E6-95DA-C2A36418E754}"/>
                </a:ext>
              </a:extLst>
            </p:cNvPr>
            <p:cNvCxnSpPr>
              <a:cxnSpLocks noChangeShapeType="1"/>
              <a:stCxn id="8" idx="3"/>
              <a:endCxn id="15" idx="0"/>
            </p:cNvCxnSpPr>
            <p:nvPr/>
          </p:nvCxnSpPr>
          <p:spPr bwMode="auto">
            <a:xfrm flipH="1">
              <a:off x="7720807" y="1767840"/>
              <a:ext cx="651669" cy="5197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" name="AutoShape 29">
              <a:extLst>
                <a:ext uri="{FF2B5EF4-FFF2-40B4-BE49-F238E27FC236}">
                  <a16:creationId xmlns:a16="http://schemas.microsoft.com/office/drawing/2014/main" id="{55C3CC42-CEF4-4065-9C0B-18701CBFF0C2}"/>
                </a:ext>
              </a:extLst>
            </p:cNvPr>
            <p:cNvCxnSpPr>
              <a:cxnSpLocks noChangeShapeType="1"/>
              <a:stCxn id="8" idx="3"/>
              <a:endCxn id="16" idx="0"/>
            </p:cNvCxnSpPr>
            <p:nvPr/>
          </p:nvCxnSpPr>
          <p:spPr bwMode="auto">
            <a:xfrm>
              <a:off x="8372475" y="1767840"/>
              <a:ext cx="646112" cy="5197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" name="AutoShape 30">
              <a:extLst>
                <a:ext uri="{FF2B5EF4-FFF2-40B4-BE49-F238E27FC236}">
                  <a16:creationId xmlns:a16="http://schemas.microsoft.com/office/drawing/2014/main" id="{5AAC458A-9F44-4801-BB84-B69BACE5FE54}"/>
                </a:ext>
              </a:extLst>
            </p:cNvPr>
            <p:cNvCxnSpPr>
              <a:cxnSpLocks noChangeShapeType="1"/>
              <a:stCxn id="15" idx="4"/>
              <a:endCxn id="17" idx="3"/>
            </p:cNvCxnSpPr>
            <p:nvPr/>
          </p:nvCxnSpPr>
          <p:spPr bwMode="auto">
            <a:xfrm flipH="1">
              <a:off x="7458075" y="2573338"/>
              <a:ext cx="262731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2" name="AutoShape 31">
              <a:extLst>
                <a:ext uri="{FF2B5EF4-FFF2-40B4-BE49-F238E27FC236}">
                  <a16:creationId xmlns:a16="http://schemas.microsoft.com/office/drawing/2014/main" id="{B0D5305E-A5DE-4C7E-85D3-ED0D36E89905}"/>
                </a:ext>
              </a:extLst>
            </p:cNvPr>
            <p:cNvCxnSpPr>
              <a:cxnSpLocks noChangeShapeType="1"/>
              <a:stCxn id="15" idx="4"/>
              <a:endCxn id="18" idx="3"/>
            </p:cNvCxnSpPr>
            <p:nvPr/>
          </p:nvCxnSpPr>
          <p:spPr bwMode="auto">
            <a:xfrm>
              <a:off x="7720806" y="2573338"/>
              <a:ext cx="289719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3" name="AutoShape 32">
              <a:extLst>
                <a:ext uri="{FF2B5EF4-FFF2-40B4-BE49-F238E27FC236}">
                  <a16:creationId xmlns:a16="http://schemas.microsoft.com/office/drawing/2014/main" id="{D2CEA1A8-F184-4A4C-A960-6981C2AB822C}"/>
                </a:ext>
              </a:extLst>
            </p:cNvPr>
            <p:cNvCxnSpPr>
              <a:cxnSpLocks noChangeShapeType="1"/>
              <a:stCxn id="16" idx="4"/>
              <a:endCxn id="19" idx="3"/>
            </p:cNvCxnSpPr>
            <p:nvPr/>
          </p:nvCxnSpPr>
          <p:spPr bwMode="auto">
            <a:xfrm flipH="1">
              <a:off x="8753475" y="2573338"/>
              <a:ext cx="265112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" name="AutoShape 33">
              <a:extLst>
                <a:ext uri="{FF2B5EF4-FFF2-40B4-BE49-F238E27FC236}">
                  <a16:creationId xmlns:a16="http://schemas.microsoft.com/office/drawing/2014/main" id="{F08EF1F5-4715-4695-893A-C3454D568882}"/>
                </a:ext>
              </a:extLst>
            </p:cNvPr>
            <p:cNvCxnSpPr>
              <a:cxnSpLocks noChangeShapeType="1"/>
              <a:stCxn id="16" idx="4"/>
              <a:endCxn id="20" idx="3"/>
            </p:cNvCxnSpPr>
            <p:nvPr/>
          </p:nvCxnSpPr>
          <p:spPr bwMode="auto">
            <a:xfrm>
              <a:off x="9018587" y="2573338"/>
              <a:ext cx="287338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5" name="Oval 34">
              <a:extLst>
                <a:ext uri="{FF2B5EF4-FFF2-40B4-BE49-F238E27FC236}">
                  <a16:creationId xmlns:a16="http://schemas.microsoft.com/office/drawing/2014/main" id="{1869EF0E-9A8E-4A0B-80AA-CAC69D5BA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7" y="2287588"/>
              <a:ext cx="287338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6" name="Oval 35">
              <a:extLst>
                <a:ext uri="{FF2B5EF4-FFF2-40B4-BE49-F238E27FC236}">
                  <a16:creationId xmlns:a16="http://schemas.microsoft.com/office/drawing/2014/main" id="{B6BEAF34-B9B0-485F-A07D-0AAB4CFE5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75712" y="2287588"/>
              <a:ext cx="285750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7" name="AutoShape 27">
              <a:extLst>
                <a:ext uri="{FF2B5EF4-FFF2-40B4-BE49-F238E27FC236}">
                  <a16:creationId xmlns:a16="http://schemas.microsoft.com/office/drawing/2014/main" id="{D87C36BE-9A73-41D5-91E7-B99F634149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31520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8" name="AutoShape 27">
              <a:extLst>
                <a:ext uri="{FF2B5EF4-FFF2-40B4-BE49-F238E27FC236}">
                  <a16:creationId xmlns:a16="http://schemas.microsoft.com/office/drawing/2014/main" id="{7DD6947B-9854-4516-B10A-98B9C94DA51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86765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9" name="AutoShape 27">
              <a:extLst>
                <a:ext uri="{FF2B5EF4-FFF2-40B4-BE49-F238E27FC236}">
                  <a16:creationId xmlns:a16="http://schemas.microsoft.com/office/drawing/2014/main" id="{AB1D991F-1D52-46A3-B33C-CECF29EDA2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61060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0" name="AutoShape 27">
              <a:extLst>
                <a:ext uri="{FF2B5EF4-FFF2-40B4-BE49-F238E27FC236}">
                  <a16:creationId xmlns:a16="http://schemas.microsoft.com/office/drawing/2014/main" id="{327936ED-1278-4446-ADE6-62AA505EE7D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16305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cxnSp>
          <p:nvCxnSpPr>
            <p:cNvPr id="21" name="AutoShape 32">
              <a:extLst>
                <a:ext uri="{FF2B5EF4-FFF2-40B4-BE49-F238E27FC236}">
                  <a16:creationId xmlns:a16="http://schemas.microsoft.com/office/drawing/2014/main" id="{ED91D4DE-5B5E-4A15-B21C-2FCFC1FA43A1}"/>
                </a:ext>
              </a:extLst>
            </p:cNvPr>
            <p:cNvCxnSpPr>
              <a:cxnSpLocks noChangeShapeType="1"/>
              <a:stCxn id="17" idx="0"/>
            </p:cNvCxnSpPr>
            <p:nvPr/>
          </p:nvCxnSpPr>
          <p:spPr bwMode="auto">
            <a:xfrm flipH="1">
              <a:off x="7315200" y="3352800"/>
              <a:ext cx="14287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2" name="AutoShape 33">
              <a:extLst>
                <a:ext uri="{FF2B5EF4-FFF2-40B4-BE49-F238E27FC236}">
                  <a16:creationId xmlns:a16="http://schemas.microsoft.com/office/drawing/2014/main" id="{9EB817E4-AA4B-458A-B674-C51332F81DF7}"/>
                </a:ext>
              </a:extLst>
            </p:cNvPr>
            <p:cNvCxnSpPr>
              <a:cxnSpLocks noChangeShapeType="1"/>
              <a:stCxn id="17" idx="0"/>
            </p:cNvCxnSpPr>
            <p:nvPr/>
          </p:nvCxnSpPr>
          <p:spPr bwMode="auto">
            <a:xfrm>
              <a:off x="7458075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3" name="AutoShape 32">
              <a:extLst>
                <a:ext uri="{FF2B5EF4-FFF2-40B4-BE49-F238E27FC236}">
                  <a16:creationId xmlns:a16="http://schemas.microsoft.com/office/drawing/2014/main" id="{59472F70-7E68-4C6E-93C3-25DA44C83CA0}"/>
                </a:ext>
              </a:extLst>
            </p:cNvPr>
            <p:cNvCxnSpPr>
              <a:cxnSpLocks noChangeShapeType="1"/>
              <a:stCxn id="18" idx="0"/>
            </p:cNvCxnSpPr>
            <p:nvPr/>
          </p:nvCxnSpPr>
          <p:spPr bwMode="auto">
            <a:xfrm flipH="1">
              <a:off x="7848601" y="3352800"/>
              <a:ext cx="16192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4" name="AutoShape 33">
              <a:extLst>
                <a:ext uri="{FF2B5EF4-FFF2-40B4-BE49-F238E27FC236}">
                  <a16:creationId xmlns:a16="http://schemas.microsoft.com/office/drawing/2014/main" id="{41D0291D-14F8-430C-89DC-E58FFA3CEC44}"/>
                </a:ext>
              </a:extLst>
            </p:cNvPr>
            <p:cNvCxnSpPr>
              <a:cxnSpLocks noChangeShapeType="1"/>
              <a:stCxn id="18" idx="0"/>
            </p:cNvCxnSpPr>
            <p:nvPr/>
          </p:nvCxnSpPr>
          <p:spPr bwMode="auto">
            <a:xfrm>
              <a:off x="8010525" y="3352800"/>
              <a:ext cx="14287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5" name="AutoShape 32">
              <a:extLst>
                <a:ext uri="{FF2B5EF4-FFF2-40B4-BE49-F238E27FC236}">
                  <a16:creationId xmlns:a16="http://schemas.microsoft.com/office/drawing/2014/main" id="{27FE31F3-ED29-4471-86CD-584616F7D83F}"/>
                </a:ext>
              </a:extLst>
            </p:cNvPr>
            <p:cNvCxnSpPr>
              <a:cxnSpLocks noChangeShapeType="1"/>
              <a:stCxn id="19" idx="0"/>
            </p:cNvCxnSpPr>
            <p:nvPr/>
          </p:nvCxnSpPr>
          <p:spPr bwMode="auto">
            <a:xfrm flipH="1">
              <a:off x="8610601" y="3352800"/>
              <a:ext cx="14287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6" name="AutoShape 33">
              <a:extLst>
                <a:ext uri="{FF2B5EF4-FFF2-40B4-BE49-F238E27FC236}">
                  <a16:creationId xmlns:a16="http://schemas.microsoft.com/office/drawing/2014/main" id="{BE3D2011-7071-44B4-8416-F3DD2E3CD9F6}"/>
                </a:ext>
              </a:extLst>
            </p:cNvPr>
            <p:cNvCxnSpPr>
              <a:cxnSpLocks noChangeShapeType="1"/>
              <a:stCxn id="19" idx="0"/>
            </p:cNvCxnSpPr>
            <p:nvPr/>
          </p:nvCxnSpPr>
          <p:spPr bwMode="auto">
            <a:xfrm>
              <a:off x="8753475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7" name="AutoShape 32">
              <a:extLst>
                <a:ext uri="{FF2B5EF4-FFF2-40B4-BE49-F238E27FC236}">
                  <a16:creationId xmlns:a16="http://schemas.microsoft.com/office/drawing/2014/main" id="{C5DCBE68-0EA3-41A7-927A-0CCDD11F0A01}"/>
                </a:ext>
              </a:extLst>
            </p:cNvPr>
            <p:cNvCxnSpPr>
              <a:cxnSpLocks noChangeShapeType="1"/>
              <a:stCxn id="20" idx="0"/>
            </p:cNvCxnSpPr>
            <p:nvPr/>
          </p:nvCxnSpPr>
          <p:spPr bwMode="auto">
            <a:xfrm flipH="1">
              <a:off x="9144000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8" name="AutoShape 33">
              <a:extLst>
                <a:ext uri="{FF2B5EF4-FFF2-40B4-BE49-F238E27FC236}">
                  <a16:creationId xmlns:a16="http://schemas.microsoft.com/office/drawing/2014/main" id="{270584D7-84D7-445D-A0B7-AAD409339348}"/>
                </a:ext>
              </a:extLst>
            </p:cNvPr>
            <p:cNvCxnSpPr>
              <a:cxnSpLocks noChangeShapeType="1"/>
              <a:stCxn id="20" idx="0"/>
            </p:cNvCxnSpPr>
            <p:nvPr/>
          </p:nvCxnSpPr>
          <p:spPr bwMode="auto">
            <a:xfrm>
              <a:off x="9305925" y="3352800"/>
              <a:ext cx="14287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AC51026-68A0-475E-96D2-ECB107F81B11}"/>
              </a:ext>
            </a:extLst>
          </p:cNvPr>
          <p:cNvSpPr txBox="1"/>
          <p:nvPr/>
        </p:nvSpPr>
        <p:spPr>
          <a:xfrm>
            <a:off x="8790406" y="1619883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Max nodes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7EAB2C-052A-493F-A261-416955BDFA30}"/>
              </a:ext>
            </a:extLst>
          </p:cNvPr>
          <p:cNvSpPr txBox="1"/>
          <p:nvPr/>
        </p:nvSpPr>
        <p:spPr>
          <a:xfrm>
            <a:off x="9509351" y="2697812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Chance nodes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016738-1A55-468E-997B-1E1D4DDC7212}"/>
              </a:ext>
            </a:extLst>
          </p:cNvPr>
          <p:cNvSpPr txBox="1"/>
          <p:nvPr/>
        </p:nvSpPr>
        <p:spPr>
          <a:xfrm>
            <a:off x="9970080" y="3878087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Min nodes</a:t>
            </a:r>
          </a:p>
        </p:txBody>
      </p:sp>
    </p:spTree>
    <p:extLst>
      <p:ext uri="{BB962C8B-B14F-4D97-AF65-F5344CB8AC3E}">
        <p14:creationId xmlns:p14="http://schemas.microsoft.com/office/powerpoint/2010/main" val="16704785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/>
              <a:t>Utilities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25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8DA5564-D896-4C12-839C-D384DE7E0C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3535" y="2574000"/>
            <a:ext cx="3657600" cy="17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en-US" sz="3300" kern="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AIMA Chapter </a:t>
            </a:r>
            <a:br>
              <a:rPr lang="en-US" altLang="en-US" sz="3300" kern="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</a:br>
            <a:r>
              <a:rPr lang="en-US" altLang="en-US" sz="3300" kern="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16.1-16.3</a:t>
            </a:r>
          </a:p>
        </p:txBody>
      </p:sp>
      <p:pic>
        <p:nvPicPr>
          <p:cNvPr id="5" name="Picture 9" descr="http://aima.cs.berkeley.edu/cover2.jpg">
            <a:extLst>
              <a:ext uri="{FF2B5EF4-FFF2-40B4-BE49-F238E27FC236}">
                <a16:creationId xmlns:a16="http://schemas.microsoft.com/office/drawing/2014/main" id="{E980B2A6-6236-4EBD-81AD-FAA834446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8466" y="1545431"/>
            <a:ext cx="3215386" cy="417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66628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/>
              <a:t>Maximum Expected Utility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2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10555198" cy="45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Why should we </a:t>
            </a:r>
            <a:r>
              <a:rPr lang="en-US" sz="2000" b="1" dirty="0"/>
              <a:t>average</a:t>
            </a:r>
            <a:r>
              <a:rPr lang="en-US" sz="2000" dirty="0"/>
              <a:t> utilities?  Why not minimax?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b="1" dirty="0"/>
              <a:t>Principle of maximum expected utility: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 rational agent should choose the action that </a:t>
            </a:r>
            <a:r>
              <a:rPr lang="en-US" dirty="0">
                <a:solidFill>
                  <a:srgbClr val="CC0000"/>
                </a:solidFill>
              </a:rPr>
              <a:t>maximizes its expected utility, given its knowledge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r>
              <a:rPr lang="en-US" sz="2000" dirty="0"/>
              <a:t>Questions:</a:t>
            </a:r>
          </a:p>
          <a:p>
            <a:pPr lvl="1"/>
            <a:r>
              <a:rPr lang="en-US" dirty="0"/>
              <a:t>Where do utilities come from?</a:t>
            </a:r>
          </a:p>
          <a:p>
            <a:pPr lvl="1"/>
            <a:r>
              <a:rPr lang="en-US" dirty="0"/>
              <a:t>How do we know such utilities even exist?</a:t>
            </a:r>
          </a:p>
          <a:p>
            <a:pPr lvl="1"/>
            <a:r>
              <a:rPr lang="en-US" dirty="0"/>
              <a:t>How do we know that averaging even makes sense?</a:t>
            </a:r>
          </a:p>
          <a:p>
            <a:pPr lvl="1"/>
            <a:r>
              <a:rPr lang="en-US" dirty="0"/>
              <a:t>What if our behavior (preferences) can’t be described by utilities?</a:t>
            </a:r>
          </a:p>
          <a:p>
            <a:pPr>
              <a:lnSpc>
                <a:spcPct val="90000"/>
              </a:lnSpc>
            </a:pPr>
            <a:endParaRPr lang="en-US" sz="2000" dirty="0"/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26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40519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/>
              <a:t>Title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2"/>
          <p:cNvSpPr txBox="1">
            <a:spLocks noGrp="1"/>
          </p:cNvSpPr>
          <p:nvPr>
            <p:ph type="body" idx="1"/>
          </p:nvPr>
        </p:nvSpPr>
        <p:spPr>
          <a:xfrm>
            <a:off x="399675" y="4076777"/>
            <a:ext cx="10555198" cy="1800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sz="1800" b="1" dirty="0"/>
              <a:t>For worst-case minimax reasoning, terminal function scale doesn’t matter</a:t>
            </a:r>
          </a:p>
          <a:p>
            <a:pPr lvl="1"/>
            <a:r>
              <a:rPr lang="en-US" sz="1800" dirty="0"/>
              <a:t>We just want better states to have higher evaluations (get the ordering right)</a:t>
            </a:r>
          </a:p>
          <a:p>
            <a:pPr lvl="1"/>
            <a:r>
              <a:rPr lang="en-US" sz="1800" dirty="0"/>
              <a:t>We call this </a:t>
            </a:r>
            <a:r>
              <a:rPr lang="en-US" sz="1800" dirty="0">
                <a:solidFill>
                  <a:srgbClr val="C00000"/>
                </a:solidFill>
              </a:rPr>
              <a:t>insensitivity to monotonic transformations</a:t>
            </a:r>
          </a:p>
          <a:p>
            <a:pPr lvl="2"/>
            <a:endParaRPr lang="en-US" sz="1200" dirty="0"/>
          </a:p>
          <a:p>
            <a:r>
              <a:rPr lang="en-US" sz="1800" b="1" dirty="0"/>
              <a:t>For average-case </a:t>
            </a:r>
            <a:r>
              <a:rPr lang="en-US" sz="1800" b="1" dirty="0" err="1"/>
              <a:t>expectimax</a:t>
            </a:r>
            <a:r>
              <a:rPr lang="en-US" sz="1800" b="1" dirty="0"/>
              <a:t> reasoning, we need </a:t>
            </a:r>
            <a:r>
              <a:rPr lang="en-US" sz="1800" b="1" i="1" dirty="0"/>
              <a:t>magnitudes</a:t>
            </a:r>
            <a:r>
              <a:rPr lang="en-US" sz="1800" b="1" dirty="0"/>
              <a:t> to be meaningful</a:t>
            </a: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27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Right Arrow 54">
            <a:extLst>
              <a:ext uri="{FF2B5EF4-FFF2-40B4-BE49-F238E27FC236}">
                <a16:creationId xmlns:a16="http://schemas.microsoft.com/office/drawing/2014/main" id="{0365A0B5-2028-43A2-B3EC-21AC31CE874B}"/>
              </a:ext>
            </a:extLst>
          </p:cNvPr>
          <p:cNvSpPr/>
          <p:nvPr/>
        </p:nvSpPr>
        <p:spPr>
          <a:xfrm>
            <a:off x="5207717" y="2864990"/>
            <a:ext cx="1139249" cy="651000"/>
          </a:xfrm>
          <a:prstGeom prst="rightArrow">
            <a:avLst>
              <a:gd name="adj1" fmla="val 100000"/>
              <a:gd name="adj2" fmla="val 41757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x</a:t>
            </a:r>
            <a:r>
              <a:rPr lang="en-US" sz="2000" baseline="30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57" name="Isosceles Triangle 32">
            <a:extLst>
              <a:ext uri="{FF2B5EF4-FFF2-40B4-BE49-F238E27FC236}">
                <a16:creationId xmlns:a16="http://schemas.microsoft.com/office/drawing/2014/main" id="{AF69FE25-A774-4C51-BE6A-D87D43B193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0437" y="1137177"/>
            <a:ext cx="590700" cy="49225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58" name="Oval 39">
            <a:extLst>
              <a:ext uri="{FF2B5EF4-FFF2-40B4-BE49-F238E27FC236}">
                <a16:creationId xmlns:a16="http://schemas.microsoft.com/office/drawing/2014/main" id="{C9C5DDC7-6866-4419-8874-BD022D1A72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424" y="2085041"/>
            <a:ext cx="595309" cy="595309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59" name="Oval 39">
            <a:extLst>
              <a:ext uri="{FF2B5EF4-FFF2-40B4-BE49-F238E27FC236}">
                <a16:creationId xmlns:a16="http://schemas.microsoft.com/office/drawing/2014/main" id="{4D27A7DA-3118-43FC-B174-CE803F23E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550" y="2085041"/>
            <a:ext cx="595309" cy="595309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/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DFC9C592-01A5-4A67-AD12-664153E7A980}"/>
              </a:ext>
            </a:extLst>
          </p:cNvPr>
          <p:cNvCxnSpPr>
            <a:stCxn id="57" idx="3"/>
            <a:endCxn id="58" idx="0"/>
          </p:cNvCxnSpPr>
          <p:nvPr/>
        </p:nvCxnSpPr>
        <p:spPr>
          <a:xfrm flipH="1">
            <a:off x="2286079" y="1629427"/>
            <a:ext cx="859708" cy="455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DA4982F2-9F74-4564-94F3-413EEE8BDC36}"/>
              </a:ext>
            </a:extLst>
          </p:cNvPr>
          <p:cNvCxnSpPr>
            <a:stCxn id="57" idx="3"/>
            <a:endCxn id="59" idx="0"/>
          </p:cNvCxnSpPr>
          <p:nvPr/>
        </p:nvCxnSpPr>
        <p:spPr>
          <a:xfrm>
            <a:off x="3145787" y="1629427"/>
            <a:ext cx="877418" cy="455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7074C449-EFCA-4A60-BA75-4817C6068469}"/>
              </a:ext>
            </a:extLst>
          </p:cNvPr>
          <p:cNvSpPr/>
          <p:nvPr/>
        </p:nvSpPr>
        <p:spPr bwMode="auto">
          <a:xfrm>
            <a:off x="3360061" y="3128913"/>
            <a:ext cx="563169" cy="402264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20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43A1558-24C6-4673-9C38-5DDE4912D737}"/>
              </a:ext>
            </a:extLst>
          </p:cNvPr>
          <p:cNvSpPr/>
          <p:nvPr/>
        </p:nvSpPr>
        <p:spPr bwMode="auto">
          <a:xfrm>
            <a:off x="4204972" y="3128913"/>
            <a:ext cx="563169" cy="402264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30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E1752D0-F5BE-4EFB-88E6-82A5D1B39631}"/>
              </a:ext>
            </a:extLst>
          </p:cNvPr>
          <p:cNvCxnSpPr>
            <a:stCxn id="59" idx="4"/>
            <a:endCxn id="118" idx="0"/>
          </p:cNvCxnSpPr>
          <p:nvPr/>
        </p:nvCxnSpPr>
        <p:spPr>
          <a:xfrm flipH="1">
            <a:off x="3641646" y="2680350"/>
            <a:ext cx="381559" cy="44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44C03021-CF7B-445F-A68B-2C4C679D1302}"/>
              </a:ext>
            </a:extLst>
          </p:cNvPr>
          <p:cNvCxnSpPr>
            <a:stCxn id="59" idx="4"/>
            <a:endCxn id="120" idx="0"/>
          </p:cNvCxnSpPr>
          <p:nvPr/>
        </p:nvCxnSpPr>
        <p:spPr>
          <a:xfrm>
            <a:off x="4023205" y="2680350"/>
            <a:ext cx="463352" cy="44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>
            <a:extLst>
              <a:ext uri="{FF2B5EF4-FFF2-40B4-BE49-F238E27FC236}">
                <a16:creationId xmlns:a16="http://schemas.microsoft.com/office/drawing/2014/main" id="{82D5A67E-A6AD-4FD6-A384-E144F20D26CF}"/>
              </a:ext>
            </a:extLst>
          </p:cNvPr>
          <p:cNvSpPr/>
          <p:nvPr/>
        </p:nvSpPr>
        <p:spPr bwMode="auto">
          <a:xfrm>
            <a:off x="1610768" y="3128913"/>
            <a:ext cx="563169" cy="402264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269615D7-EB27-4504-A1DD-B483E4257931}"/>
              </a:ext>
            </a:extLst>
          </p:cNvPr>
          <p:cNvSpPr/>
          <p:nvPr/>
        </p:nvSpPr>
        <p:spPr bwMode="auto">
          <a:xfrm>
            <a:off x="2417579" y="3128913"/>
            <a:ext cx="563169" cy="402264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40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C2D39409-B47F-4091-AE04-EA94C55CB8C2}"/>
              </a:ext>
            </a:extLst>
          </p:cNvPr>
          <p:cNvCxnSpPr>
            <a:stCxn id="58" idx="4"/>
            <a:endCxn id="128" idx="0"/>
          </p:cNvCxnSpPr>
          <p:nvPr/>
        </p:nvCxnSpPr>
        <p:spPr>
          <a:xfrm flipH="1">
            <a:off x="1892353" y="2680350"/>
            <a:ext cx="393726" cy="44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DA5538FE-9D8B-41EA-9E31-F333B92FF6B1}"/>
              </a:ext>
            </a:extLst>
          </p:cNvPr>
          <p:cNvCxnSpPr>
            <a:stCxn id="58" idx="4"/>
            <a:endCxn id="130" idx="0"/>
          </p:cNvCxnSpPr>
          <p:nvPr/>
        </p:nvCxnSpPr>
        <p:spPr>
          <a:xfrm>
            <a:off x="2286079" y="2680350"/>
            <a:ext cx="413085" cy="44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Isosceles Triangle 32">
            <a:extLst>
              <a:ext uri="{FF2B5EF4-FFF2-40B4-BE49-F238E27FC236}">
                <a16:creationId xmlns:a16="http://schemas.microsoft.com/office/drawing/2014/main" id="{FD2BA53B-A5CC-4F44-8936-33CD6E5579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9724" y="1137177"/>
            <a:ext cx="590700" cy="49225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36" name="Oval 39">
            <a:extLst>
              <a:ext uri="{FF2B5EF4-FFF2-40B4-BE49-F238E27FC236}">
                <a16:creationId xmlns:a16="http://schemas.microsoft.com/office/drawing/2014/main" id="{D06CCC7E-52AA-44A7-8994-23B73B915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711" y="2085041"/>
            <a:ext cx="595309" cy="595309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37" name="Oval 39">
            <a:extLst>
              <a:ext uri="{FF2B5EF4-FFF2-40B4-BE49-F238E27FC236}">
                <a16:creationId xmlns:a16="http://schemas.microsoft.com/office/drawing/2014/main" id="{ED2B67D0-0318-4850-ACBB-A052149619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4837" y="2085041"/>
            <a:ext cx="595309" cy="595309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/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5904D960-0069-4002-AB96-A4E9252E3712}"/>
              </a:ext>
            </a:extLst>
          </p:cNvPr>
          <p:cNvCxnSpPr>
            <a:stCxn id="135" idx="3"/>
            <a:endCxn id="136" idx="0"/>
          </p:cNvCxnSpPr>
          <p:nvPr/>
        </p:nvCxnSpPr>
        <p:spPr>
          <a:xfrm flipH="1">
            <a:off x="7455366" y="1629427"/>
            <a:ext cx="859708" cy="455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ED3572ED-3A8F-4B94-9ADE-3F6192D4B081}"/>
              </a:ext>
            </a:extLst>
          </p:cNvPr>
          <p:cNvCxnSpPr>
            <a:stCxn id="135" idx="3"/>
            <a:endCxn id="137" idx="0"/>
          </p:cNvCxnSpPr>
          <p:nvPr/>
        </p:nvCxnSpPr>
        <p:spPr>
          <a:xfrm>
            <a:off x="8315074" y="1629427"/>
            <a:ext cx="877418" cy="455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angle 139">
            <a:extLst>
              <a:ext uri="{FF2B5EF4-FFF2-40B4-BE49-F238E27FC236}">
                <a16:creationId xmlns:a16="http://schemas.microsoft.com/office/drawing/2014/main" id="{19948502-3DB4-4C0A-BFCA-32E5B95B7BAC}"/>
              </a:ext>
            </a:extLst>
          </p:cNvPr>
          <p:cNvSpPr/>
          <p:nvPr/>
        </p:nvSpPr>
        <p:spPr bwMode="auto">
          <a:xfrm>
            <a:off x="8529348" y="3128913"/>
            <a:ext cx="563169" cy="402264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400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F57F34F8-E3C5-4397-A2FA-E72553662230}"/>
              </a:ext>
            </a:extLst>
          </p:cNvPr>
          <p:cNvSpPr/>
          <p:nvPr/>
        </p:nvSpPr>
        <p:spPr bwMode="auto">
          <a:xfrm>
            <a:off x="9374259" y="3128913"/>
            <a:ext cx="563169" cy="402264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900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9308F87D-B6B0-4C30-A34A-ED1A9920956B}"/>
              </a:ext>
            </a:extLst>
          </p:cNvPr>
          <p:cNvCxnSpPr>
            <a:stCxn id="137" idx="4"/>
            <a:endCxn id="140" idx="0"/>
          </p:cNvCxnSpPr>
          <p:nvPr/>
        </p:nvCxnSpPr>
        <p:spPr>
          <a:xfrm flipH="1">
            <a:off x="8810933" y="2680350"/>
            <a:ext cx="381559" cy="44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944EC1CE-ECC1-4BA0-A81C-E89601449A28}"/>
              </a:ext>
            </a:extLst>
          </p:cNvPr>
          <p:cNvCxnSpPr>
            <a:stCxn id="137" idx="4"/>
            <a:endCxn id="141" idx="0"/>
          </p:cNvCxnSpPr>
          <p:nvPr/>
        </p:nvCxnSpPr>
        <p:spPr>
          <a:xfrm>
            <a:off x="9192492" y="2680350"/>
            <a:ext cx="463352" cy="44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CDD041E1-47DA-42C8-91B0-F32C08529545}"/>
              </a:ext>
            </a:extLst>
          </p:cNvPr>
          <p:cNvSpPr/>
          <p:nvPr/>
        </p:nvSpPr>
        <p:spPr bwMode="auto">
          <a:xfrm>
            <a:off x="6780055" y="3128913"/>
            <a:ext cx="563169" cy="402264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09551DA9-3035-4AA4-B2A8-800A56816443}"/>
              </a:ext>
            </a:extLst>
          </p:cNvPr>
          <p:cNvSpPr/>
          <p:nvPr/>
        </p:nvSpPr>
        <p:spPr bwMode="auto">
          <a:xfrm>
            <a:off x="7586866" y="3128913"/>
            <a:ext cx="563169" cy="402264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1600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C17416C3-2145-4903-BBBA-0C6AE725AF41}"/>
              </a:ext>
            </a:extLst>
          </p:cNvPr>
          <p:cNvCxnSpPr>
            <a:stCxn id="136" idx="4"/>
            <a:endCxn id="144" idx="0"/>
          </p:cNvCxnSpPr>
          <p:nvPr/>
        </p:nvCxnSpPr>
        <p:spPr>
          <a:xfrm flipH="1">
            <a:off x="7061640" y="2680350"/>
            <a:ext cx="393726" cy="44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974F63D-FC79-48AE-88B7-D2793F741BDA}"/>
              </a:ext>
            </a:extLst>
          </p:cNvPr>
          <p:cNvCxnSpPr>
            <a:stCxn id="136" idx="4"/>
            <a:endCxn id="145" idx="0"/>
          </p:cNvCxnSpPr>
          <p:nvPr/>
        </p:nvCxnSpPr>
        <p:spPr>
          <a:xfrm>
            <a:off x="7455366" y="2680350"/>
            <a:ext cx="413085" cy="44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8878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/>
              <a:t>Title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2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6147409" cy="45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rgbClr val="CC0000"/>
                </a:solidFill>
              </a:rPr>
              <a:t>Utilities are functions from outcomes (states of the world) to real numbers that describe an agent’s preferences</a:t>
            </a:r>
          </a:p>
          <a:p>
            <a:pPr lvl="1">
              <a:lnSpc>
                <a:spcPct val="80000"/>
              </a:lnSpc>
            </a:pPr>
            <a:endParaRPr lang="en-US" sz="1600" dirty="0"/>
          </a:p>
          <a:p>
            <a:pPr>
              <a:lnSpc>
                <a:spcPct val="80000"/>
              </a:lnSpc>
            </a:pPr>
            <a:r>
              <a:rPr lang="en-US" dirty="0"/>
              <a:t>Where do utilities come from?</a:t>
            </a:r>
          </a:p>
          <a:p>
            <a:pPr lvl="1">
              <a:lnSpc>
                <a:spcPct val="80000"/>
              </a:lnSpc>
            </a:pPr>
            <a:r>
              <a:rPr lang="en-US" sz="1600" dirty="0"/>
              <a:t>In a game, may be simple (+1/-1)</a:t>
            </a:r>
          </a:p>
          <a:p>
            <a:pPr lvl="1">
              <a:lnSpc>
                <a:spcPct val="80000"/>
              </a:lnSpc>
            </a:pPr>
            <a:r>
              <a:rPr lang="en-US" sz="1600" dirty="0"/>
              <a:t>Utilities summarize the agent’s goals</a:t>
            </a:r>
          </a:p>
          <a:p>
            <a:pPr lvl="1">
              <a:lnSpc>
                <a:spcPct val="80000"/>
              </a:lnSpc>
            </a:pPr>
            <a:r>
              <a:rPr lang="en-US" sz="1600" dirty="0"/>
              <a:t>Theorem: any “rational” preferences can be summarized as a utility function</a:t>
            </a:r>
          </a:p>
          <a:p>
            <a:pPr lvl="1">
              <a:lnSpc>
                <a:spcPct val="80000"/>
              </a:lnSpc>
            </a:pPr>
            <a:endParaRPr lang="en-US" sz="1600" dirty="0"/>
          </a:p>
          <a:p>
            <a:pPr>
              <a:lnSpc>
                <a:spcPct val="80000"/>
              </a:lnSpc>
            </a:pPr>
            <a:r>
              <a:rPr lang="en-US" dirty="0"/>
              <a:t>We hard-wire utilities and let behaviors emerge</a:t>
            </a:r>
          </a:p>
          <a:p>
            <a:pPr lvl="1">
              <a:lnSpc>
                <a:spcPct val="80000"/>
              </a:lnSpc>
            </a:pPr>
            <a:r>
              <a:rPr lang="en-US" sz="1600" dirty="0"/>
              <a:t>Why don’t we let agents pick utilities?</a:t>
            </a:r>
          </a:p>
          <a:p>
            <a:pPr lvl="1">
              <a:lnSpc>
                <a:spcPct val="80000"/>
              </a:lnSpc>
            </a:pPr>
            <a:r>
              <a:rPr lang="en-US" sz="1600" dirty="0"/>
              <a:t>Why don’t we prescribe behaviors?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28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40EA99-E7D5-4ED7-9623-97CC88180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90490" y="2481546"/>
            <a:ext cx="1085036" cy="1600200"/>
          </a:xfrm>
          <a:prstGeom prst="rect">
            <a:avLst/>
          </a:prstGeom>
          <a:noFill/>
        </p:spPr>
      </p:pic>
      <p:pic>
        <p:nvPicPr>
          <p:cNvPr id="3" name="Picture 1" descr="C:\Users\Dan\Dropbox\Office\CS 188\Ketrina Art\Utilities\IceCreamUtilities.png">
            <a:extLst>
              <a:ext uri="{FF2B5EF4-FFF2-40B4-BE49-F238E27FC236}">
                <a16:creationId xmlns:a16="http://schemas.microsoft.com/office/drawing/2014/main" id="{0D90FF81-336D-4DD6-8F65-9B82CD7DE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 l="57903" t="75000" r="32764" b="9000"/>
          <a:stretch>
            <a:fillRect/>
          </a:stretch>
        </p:blipFill>
        <p:spPr bwMode="auto">
          <a:xfrm>
            <a:off x="7275483" y="3053046"/>
            <a:ext cx="800100" cy="914400"/>
          </a:xfrm>
          <a:prstGeom prst="rect">
            <a:avLst/>
          </a:prstGeom>
          <a:noFill/>
        </p:spPr>
      </p:pic>
      <p:pic>
        <p:nvPicPr>
          <p:cNvPr id="4" name="Picture 1" descr="C:\Users\Dan\Dropbox\Office\CS 188\Ketrina Art\Utilities\IceCreamUtilities.png">
            <a:extLst>
              <a:ext uri="{FF2B5EF4-FFF2-40B4-BE49-F238E27FC236}">
                <a16:creationId xmlns:a16="http://schemas.microsoft.com/office/drawing/2014/main" id="{81312644-70D2-49F1-A263-4DCAFCBD3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 l="41236" t="67000" r="48764" b="9000"/>
          <a:stretch>
            <a:fillRect/>
          </a:stretch>
        </p:blipFill>
        <p:spPr bwMode="auto">
          <a:xfrm>
            <a:off x="8475633" y="2652996"/>
            <a:ext cx="857250" cy="1371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432183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Utilities: Uncertain Outcomes</a:t>
            </a:r>
            <a:endParaRPr sz="3400" b="1" dirty="0">
              <a:solidFill>
                <a:srgbClr val="37066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400"/>
            </a:pP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29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Calibri"/>
            </a:endParaRP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C9824FE-27DA-4C6B-861B-B710E0A6D7AB}"/>
              </a:ext>
            </a:extLst>
          </p:cNvPr>
          <p:cNvSpPr/>
          <p:nvPr/>
        </p:nvSpPr>
        <p:spPr>
          <a:xfrm>
            <a:off x="4825535" y="1602585"/>
            <a:ext cx="869283" cy="624842"/>
          </a:xfrm>
          <a:prstGeom prst="triangle">
            <a:avLst/>
          </a:prstGeom>
          <a:solidFill>
            <a:srgbClr val="99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5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451229-9387-4B72-82B1-67F6F956E94A}"/>
              </a:ext>
            </a:extLst>
          </p:cNvPr>
          <p:cNvSpPr/>
          <p:nvPr/>
        </p:nvSpPr>
        <p:spPr>
          <a:xfrm>
            <a:off x="2633036" y="2869297"/>
            <a:ext cx="633973" cy="651000"/>
          </a:xfrm>
          <a:prstGeom prst="ellipse">
            <a:avLst/>
          </a:prstGeom>
          <a:solidFill>
            <a:srgbClr val="B5ED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5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BC4D1EA-E1E9-42AC-8DF6-4FD8BED08EF1}"/>
              </a:ext>
            </a:extLst>
          </p:cNvPr>
          <p:cNvSpPr/>
          <p:nvPr/>
        </p:nvSpPr>
        <p:spPr>
          <a:xfrm>
            <a:off x="7430298" y="2887756"/>
            <a:ext cx="633973" cy="651000"/>
          </a:xfrm>
          <a:prstGeom prst="ellipse">
            <a:avLst/>
          </a:prstGeom>
          <a:solidFill>
            <a:srgbClr val="B5ED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5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34" name="Picture 4">
            <a:extLst>
              <a:ext uri="{FF2B5EF4-FFF2-40B4-BE49-F238E27FC236}">
                <a16:creationId xmlns:a16="http://schemas.microsoft.com/office/drawing/2014/main" id="{58F52169-4CC4-4449-926C-38267F6FC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60286" y="4218171"/>
            <a:ext cx="1979472" cy="197947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D2AB4B-6B74-47BE-A924-80B8A9FD8075}"/>
              </a:ext>
            </a:extLst>
          </p:cNvPr>
          <p:cNvCxnSpPr>
            <a:cxnSpLocks/>
            <a:stCxn id="6" idx="4"/>
            <a:endCxn id="34" idx="0"/>
          </p:cNvCxnSpPr>
          <p:nvPr/>
        </p:nvCxnSpPr>
        <p:spPr>
          <a:xfrm flipH="1">
            <a:off x="2950022" y="3520297"/>
            <a:ext cx="1" cy="69787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7BECDC6-7DA0-4839-9EDC-5B9348EB7A64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 flipH="1">
            <a:off x="2950023" y="2227427"/>
            <a:ext cx="2310154" cy="64187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139B80A-F7FC-4378-9EA1-48097718DAB5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>
            <a:off x="5260177" y="2227427"/>
            <a:ext cx="2487108" cy="66032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5">
            <a:extLst>
              <a:ext uri="{FF2B5EF4-FFF2-40B4-BE49-F238E27FC236}">
                <a16:creationId xmlns:a16="http://schemas.microsoft.com/office/drawing/2014/main" id="{2CC03A12-2BAE-4D32-95DE-9D3A0A780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65316" y="4271416"/>
            <a:ext cx="2182701" cy="17916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3">
            <a:extLst>
              <a:ext uri="{FF2B5EF4-FFF2-40B4-BE49-F238E27FC236}">
                <a16:creationId xmlns:a16="http://schemas.microsoft.com/office/drawing/2014/main" id="{24914F5E-24E7-42BB-826F-CA0374D7F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83292" y="4218171"/>
            <a:ext cx="1773834" cy="183447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0B92E60-A397-44AA-9370-4EAE06FB2502}"/>
              </a:ext>
            </a:extLst>
          </p:cNvPr>
          <p:cNvCxnSpPr>
            <a:cxnSpLocks/>
            <a:stCxn id="8" idx="4"/>
            <a:endCxn id="47" idx="0"/>
          </p:cNvCxnSpPr>
          <p:nvPr/>
        </p:nvCxnSpPr>
        <p:spPr>
          <a:xfrm>
            <a:off x="7747285" y="3538756"/>
            <a:ext cx="1122924" cy="67941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F2E2C38-6F85-4663-87FD-AD6BF4044F12}"/>
              </a:ext>
            </a:extLst>
          </p:cNvPr>
          <p:cNvCxnSpPr>
            <a:cxnSpLocks/>
            <a:stCxn id="8" idx="4"/>
            <a:endCxn id="46" idx="0"/>
          </p:cNvCxnSpPr>
          <p:nvPr/>
        </p:nvCxnSpPr>
        <p:spPr>
          <a:xfrm flipH="1">
            <a:off x="6756667" y="3538756"/>
            <a:ext cx="990618" cy="73266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29">
            <a:extLst>
              <a:ext uri="{FF2B5EF4-FFF2-40B4-BE49-F238E27FC236}">
                <a16:creationId xmlns:a16="http://schemas.microsoft.com/office/drawing/2014/main" id="{2D46F785-890C-452F-986D-C30FBF90F4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5100" y="1223067"/>
            <a:ext cx="229850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Getting ice cream</a:t>
            </a:r>
          </a:p>
        </p:txBody>
      </p:sp>
      <p:sp>
        <p:nvSpPr>
          <p:cNvPr id="60" name="TextBox 30">
            <a:extLst>
              <a:ext uri="{FF2B5EF4-FFF2-40B4-BE49-F238E27FC236}">
                <a16:creationId xmlns:a16="http://schemas.microsoft.com/office/drawing/2014/main" id="{C78CCE3A-38F2-46DC-99A5-87D07F2455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1754" y="2438400"/>
            <a:ext cx="18859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Get Single</a:t>
            </a:r>
          </a:p>
        </p:txBody>
      </p:sp>
      <p:sp>
        <p:nvSpPr>
          <p:cNvPr id="61" name="TextBox 31">
            <a:extLst>
              <a:ext uri="{FF2B5EF4-FFF2-40B4-BE49-F238E27FC236}">
                <a16:creationId xmlns:a16="http://schemas.microsoft.com/office/drawing/2014/main" id="{2E18E5BB-F2E1-4BBD-9B37-D5DFA911E8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9971" y="2434401"/>
            <a:ext cx="177684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Get Double</a:t>
            </a:r>
          </a:p>
        </p:txBody>
      </p:sp>
      <p:sp>
        <p:nvSpPr>
          <p:cNvPr id="62" name="TextBox 36">
            <a:extLst>
              <a:ext uri="{FF2B5EF4-FFF2-40B4-BE49-F238E27FC236}">
                <a16:creationId xmlns:a16="http://schemas.microsoft.com/office/drawing/2014/main" id="{A0734005-3A0D-4DC9-888B-F0DFC7F2D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6506" y="3566409"/>
            <a:ext cx="82510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Oops</a:t>
            </a:r>
          </a:p>
        </p:txBody>
      </p:sp>
      <p:sp>
        <p:nvSpPr>
          <p:cNvPr id="68" name="TextBox 37">
            <a:extLst>
              <a:ext uri="{FF2B5EF4-FFF2-40B4-BE49-F238E27FC236}">
                <a16:creationId xmlns:a16="http://schemas.microsoft.com/office/drawing/2014/main" id="{7B1082C9-2214-4883-84FC-2B797CE06E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6435" y="3572895"/>
            <a:ext cx="99061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Whew!</a:t>
            </a:r>
          </a:p>
        </p:txBody>
      </p:sp>
    </p:spTree>
    <p:extLst>
      <p:ext uri="{BB962C8B-B14F-4D97-AF65-F5344CB8AC3E}">
        <p14:creationId xmlns:p14="http://schemas.microsoft.com/office/powerpoint/2010/main" val="1916666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b="1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5518595" y="3666357"/>
            <a:ext cx="6477003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9C2D59-9E92-CF4E-9236-85AA2AEBC004}"/>
              </a:ext>
            </a:extLst>
          </p:cNvPr>
          <p:cNvSpPr/>
          <p:nvPr/>
        </p:nvSpPr>
        <p:spPr>
          <a:xfrm>
            <a:off x="5222345" y="1149868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  <a:endParaRPr lang="en-US" dirty="0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27463495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/>
              <a:t>Title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Google Shape;64;p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99675" y="1299625"/>
                <a:ext cx="6434262" cy="457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r>
                  <a:rPr lang="en-US" sz="2400" dirty="0"/>
                  <a:t>An agent must have preferences among:</a:t>
                </a:r>
              </a:p>
              <a:p>
                <a:pPr lvl="1"/>
                <a:r>
                  <a:rPr lang="en-US" sz="1800" dirty="0"/>
                  <a:t>Prizes: </a:t>
                </a:r>
                <a:r>
                  <a:rPr lang="en-US" sz="2400" i="1" dirty="0">
                    <a:solidFill>
                      <a:srgbClr val="CC0000"/>
                    </a:solidFill>
                    <a:latin typeface="Times New Roman" pitchFamily="18" charset="0"/>
                    <a:cs typeface="Times New Roman" pitchFamily="18" charset="0"/>
                  </a:rPr>
                  <a:t>A, B</a:t>
                </a:r>
                <a:r>
                  <a:rPr lang="en-US" sz="1800" dirty="0"/>
                  <a:t>, etc.</a:t>
                </a:r>
              </a:p>
              <a:p>
                <a:pPr lvl="1"/>
                <a:r>
                  <a:rPr lang="en-US" sz="1800" dirty="0"/>
                  <a:t>Lotteries: situations with uncertain prizes</a:t>
                </a:r>
              </a:p>
              <a:p>
                <a:pPr marL="558800" lvl="1" indent="0">
                  <a:buNone/>
                </a:pPr>
                <a:endParaRPr lang="en-US" sz="2400" dirty="0"/>
              </a:p>
              <a:p>
                <a:pPr marL="558800" lvl="1" indent="0">
                  <a:buNone/>
                </a:pP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;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800" dirty="0"/>
              </a:p>
              <a:p>
                <a:pPr lvl="1"/>
                <a:endParaRPr lang="en-US" sz="1800" dirty="0"/>
              </a:p>
              <a:p>
                <a:r>
                  <a:rPr lang="en-US" sz="2400" dirty="0"/>
                  <a:t>Notation:</a:t>
                </a:r>
              </a:p>
              <a:p>
                <a:pPr lvl="1"/>
                <a:r>
                  <a:rPr lang="en-US" sz="1800" dirty="0"/>
                  <a:t>Preference: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1800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sz="1800" dirty="0"/>
                  <a:t>Indifference: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18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4" name="Google Shape;64;p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99675" y="1299625"/>
                <a:ext cx="6434262" cy="4577400"/>
              </a:xfrm>
              <a:prstGeom prst="rect">
                <a:avLst/>
              </a:prstGeom>
              <a:blipFill>
                <a:blip r:embed="rId3"/>
                <a:stretch>
                  <a:fillRect r="-9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400"/>
            </a:pP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30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4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9BDA335C-2E63-4E3A-B9D7-B315802DB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0954" y="4697165"/>
            <a:ext cx="4879502" cy="13287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40CE9F2-BB8C-4790-A450-439237CE7B6E}"/>
              </a:ext>
            </a:extLst>
          </p:cNvPr>
          <p:cNvSpPr/>
          <p:nvPr/>
        </p:nvSpPr>
        <p:spPr>
          <a:xfrm>
            <a:off x="9050755" y="2859528"/>
            <a:ext cx="342900" cy="342900"/>
          </a:xfrm>
          <a:prstGeom prst="ellipse">
            <a:avLst/>
          </a:prstGeom>
          <a:solidFill>
            <a:srgbClr val="B5ED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B4C10D-B662-4B0C-B338-FDBCD5A45977}"/>
              </a:ext>
            </a:extLst>
          </p:cNvPr>
          <p:cNvCxnSpPr>
            <a:stCxn id="8" idx="4"/>
          </p:cNvCxnSpPr>
          <p:nvPr/>
        </p:nvCxnSpPr>
        <p:spPr>
          <a:xfrm flipH="1">
            <a:off x="8650705" y="3202428"/>
            <a:ext cx="571500" cy="685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DCE244-4EF7-4899-AFD9-7F3A132807F1}"/>
              </a:ext>
            </a:extLst>
          </p:cNvPr>
          <p:cNvCxnSpPr/>
          <p:nvPr/>
        </p:nvCxnSpPr>
        <p:spPr>
          <a:xfrm>
            <a:off x="9222205" y="3202428"/>
            <a:ext cx="628650" cy="685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FAB56BE-183F-41B2-AC1B-8820691725F3}"/>
              </a:ext>
            </a:extLst>
          </p:cNvPr>
          <p:cNvSpPr txBox="1"/>
          <p:nvPr/>
        </p:nvSpPr>
        <p:spPr>
          <a:xfrm>
            <a:off x="8422105" y="3888228"/>
            <a:ext cx="18859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i="1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              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97B9FE-2746-4953-9AC6-469708B1E60F}"/>
                  </a:ext>
                </a:extLst>
              </p:cNvPr>
              <p:cNvSpPr txBox="1"/>
              <p:nvPr/>
            </p:nvSpPr>
            <p:spPr>
              <a:xfrm>
                <a:off x="8529387" y="3259578"/>
                <a:ext cx="18859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</m:oMath>
                </a14:m>
                <a:r>
                  <a:rPr lang="en-US" sz="1800" i="1" dirty="0">
                    <a:cs typeface="Times New Roman" pitchFamily="18" charset="0"/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1−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</m:oMath>
                </a14:m>
                <a:endParaRPr lang="en-US" sz="1800" i="1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97B9FE-2746-4953-9AC6-469708B1E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9387" y="3259578"/>
                <a:ext cx="1885950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24">
            <a:extLst>
              <a:ext uri="{FF2B5EF4-FFF2-40B4-BE49-F238E27FC236}">
                <a16:creationId xmlns:a16="http://schemas.microsoft.com/office/drawing/2014/main" id="{D0173A67-FCD4-4147-AA99-31F058AFA1BB}"/>
              </a:ext>
            </a:extLst>
          </p:cNvPr>
          <p:cNvSpPr/>
          <p:nvPr/>
        </p:nvSpPr>
        <p:spPr>
          <a:xfrm>
            <a:off x="8193505" y="2737593"/>
            <a:ext cx="2114550" cy="1600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83FA8A-B993-4268-A6DF-43096F8EFDB7}"/>
              </a:ext>
            </a:extLst>
          </p:cNvPr>
          <p:cNvSpPr txBox="1"/>
          <p:nvPr/>
        </p:nvSpPr>
        <p:spPr>
          <a:xfrm>
            <a:off x="8593555" y="2280393"/>
            <a:ext cx="18859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Calibri" pitchFamily="34" charset="0"/>
                <a:cs typeface="Times New Roman" pitchFamily="18" charset="0"/>
              </a:rPr>
              <a:t>  A Lottery</a:t>
            </a:r>
            <a:endParaRPr lang="en-US" sz="2100" i="1" dirty="0">
              <a:cs typeface="Times New Roman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D37257-F3F0-476B-BE15-BADE1CCD01C9}"/>
              </a:ext>
            </a:extLst>
          </p:cNvPr>
          <p:cNvSpPr txBox="1"/>
          <p:nvPr/>
        </p:nvSpPr>
        <p:spPr>
          <a:xfrm>
            <a:off x="6650455" y="2280393"/>
            <a:ext cx="18859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Calibri" pitchFamily="34" charset="0"/>
                <a:cs typeface="Times New Roman" pitchFamily="18" charset="0"/>
              </a:rPr>
              <a:t>  A Prize</a:t>
            </a:r>
            <a:endParaRPr lang="en-US" sz="2100" i="1" dirty="0">
              <a:cs typeface="Times New Roman" pitchFamily="18" charset="0"/>
            </a:endParaRPr>
          </a:p>
        </p:txBody>
      </p:sp>
      <p:sp>
        <p:nvSpPr>
          <p:cNvPr id="16" name="Rounded Rectangle 27">
            <a:extLst>
              <a:ext uri="{FF2B5EF4-FFF2-40B4-BE49-F238E27FC236}">
                <a16:creationId xmlns:a16="http://schemas.microsoft.com/office/drawing/2014/main" id="{55EF9CE0-4470-4805-8B1A-BF525FB23BA9}"/>
              </a:ext>
            </a:extLst>
          </p:cNvPr>
          <p:cNvSpPr/>
          <p:nvPr/>
        </p:nvSpPr>
        <p:spPr>
          <a:xfrm>
            <a:off x="6879055" y="2737593"/>
            <a:ext cx="628650" cy="6286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A06083-78A6-4025-86AC-9DFA8778A178}"/>
              </a:ext>
            </a:extLst>
          </p:cNvPr>
          <p:cNvSpPr txBox="1"/>
          <p:nvPr/>
        </p:nvSpPr>
        <p:spPr>
          <a:xfrm>
            <a:off x="7002379" y="2851893"/>
            <a:ext cx="3429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i="1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16796328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/>
              <a:t>Title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31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390721-AA62-4D1F-AA3A-335A84F20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2349" y="1562521"/>
            <a:ext cx="6666497" cy="426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042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/>
              <a:t>Title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2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9835188" cy="45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We want some constraints on preferences before we call them rational, such as:</a:t>
            </a:r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marL="101600" indent="0">
              <a:lnSpc>
                <a:spcPct val="90000"/>
              </a:lnSpc>
              <a:buNone/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b="1" dirty="0"/>
              <a:t>For example: an agent with </a:t>
            </a:r>
            <a:r>
              <a:rPr lang="en-US" b="1" dirty="0">
                <a:solidFill>
                  <a:srgbClr val="C00000"/>
                </a:solidFill>
              </a:rPr>
              <a:t>intransitive preferences</a:t>
            </a:r>
            <a:r>
              <a:rPr lang="en-US" b="1" dirty="0"/>
              <a:t> can</a:t>
            </a:r>
          </a:p>
          <a:p>
            <a:pPr>
              <a:lnSpc>
                <a:spcPct val="9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C00000"/>
                </a:solidFill>
              </a:rPr>
              <a:t>	</a:t>
            </a:r>
            <a:r>
              <a:rPr lang="en-US" b="1" dirty="0"/>
              <a:t>be induced to give away all of its money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If B &gt; C, then an agent with C would pay (say) 1 cent to get B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If A &gt; B, then an agent with B would pay (say) 1 cent to get A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If C &gt; A, then an agent with A would pay (say) 1 cent to get C</a:t>
            </a: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32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7">
                <a:extLst>
                  <a:ext uri="{FF2B5EF4-FFF2-40B4-BE49-F238E27FC236}">
                    <a16:creationId xmlns:a16="http://schemas.microsoft.com/office/drawing/2014/main" id="{E87E6B33-4D38-4E69-8668-B94DE51B691D}"/>
                  </a:ext>
                </a:extLst>
              </p:cNvPr>
              <p:cNvSpPr/>
              <p:nvPr/>
            </p:nvSpPr>
            <p:spPr>
              <a:xfrm>
                <a:off x="2930692" y="2071459"/>
                <a:ext cx="5635792" cy="457200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>
                    <a:solidFill>
                      <a:schemeClr val="tx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Axiom of Transitivity: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)∧(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2" name="Rounded Rectangle 7">
                <a:extLst>
                  <a:ext uri="{FF2B5EF4-FFF2-40B4-BE49-F238E27FC236}">
                    <a16:creationId xmlns:a16="http://schemas.microsoft.com/office/drawing/2014/main" id="{E87E6B33-4D38-4E69-8668-B94DE51B69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692" y="2071459"/>
                <a:ext cx="5635792" cy="457200"/>
              </a:xfrm>
              <a:prstGeom prst="roundRect">
                <a:avLst/>
              </a:prstGeom>
              <a:blipFill>
                <a:blip r:embed="rId4"/>
                <a:stretch>
                  <a:fillRect b="-759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26192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>
            <a:extLst>
              <a:ext uri="{FF2B5EF4-FFF2-40B4-BE49-F238E27FC236}">
                <a16:creationId xmlns:a16="http://schemas.microsoft.com/office/drawing/2014/main" id="{63884888-8D13-4C60-B472-63A555A30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61971" y="2041326"/>
            <a:ext cx="3972013" cy="27753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/>
              <a:t>Title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400"/>
            </a:pP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33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5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3F66A16-246E-4F58-8E15-49132BCFC80E}"/>
              </a:ext>
            </a:extLst>
          </p:cNvPr>
          <p:cNvGrpSpPr/>
          <p:nvPr/>
        </p:nvGrpSpPr>
        <p:grpSpPr>
          <a:xfrm>
            <a:off x="1440696" y="1430355"/>
            <a:ext cx="4855463" cy="3564696"/>
            <a:chOff x="800099" y="1825451"/>
            <a:chExt cx="4855463" cy="3564696"/>
          </a:xfrm>
        </p:grpSpPr>
        <p:sp>
          <p:nvSpPr>
            <p:cNvPr id="2" name="Rounded Rectangle 5">
              <a:extLst>
                <a:ext uri="{FF2B5EF4-FFF2-40B4-BE49-F238E27FC236}">
                  <a16:creationId xmlns:a16="http://schemas.microsoft.com/office/drawing/2014/main" id="{DBA9AC80-2E4E-43C4-91A1-E55B6A12148C}"/>
                </a:ext>
              </a:extLst>
            </p:cNvPr>
            <p:cNvSpPr/>
            <p:nvPr/>
          </p:nvSpPr>
          <p:spPr>
            <a:xfrm>
              <a:off x="800099" y="2282651"/>
              <a:ext cx="4855463" cy="3107496"/>
            </a:xfrm>
            <a:prstGeom prst="roundRect">
              <a:avLst>
                <a:gd name="adj" fmla="val 9367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8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94C9112-326E-40C3-89B8-4E5FBF9AAAF6}"/>
                </a:ext>
              </a:extLst>
            </p:cNvPr>
            <p:cNvSpPr txBox="1"/>
            <p:nvPr/>
          </p:nvSpPr>
          <p:spPr>
            <a:xfrm>
              <a:off x="800100" y="1825451"/>
              <a:ext cx="485546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>
                  <a:latin typeface="Calibri" pitchFamily="34" charset="0"/>
                </a:rPr>
                <a:t>The Axioms of Rationality</a:t>
              </a:r>
            </a:p>
          </p:txBody>
        </p:sp>
        <p:pic>
          <p:nvPicPr>
            <p:cNvPr id="4" name="Picture 4" descr="txp_fig">
              <a:extLst>
                <a:ext uri="{FF2B5EF4-FFF2-40B4-BE49-F238E27FC236}">
                  <a16:creationId xmlns:a16="http://schemas.microsoft.com/office/drawing/2014/main" id="{7BE9A2AF-C099-4CC3-AAA2-1AA828E1B59E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971550" y="2396950"/>
              <a:ext cx="4402286" cy="28148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96A4E13-2F73-4888-8682-5028AFF99247}"/>
              </a:ext>
            </a:extLst>
          </p:cNvPr>
          <p:cNvSpPr txBox="1"/>
          <p:nvPr/>
        </p:nvSpPr>
        <p:spPr>
          <a:xfrm>
            <a:off x="535778" y="5427645"/>
            <a:ext cx="10282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Theorem: Rational preferences imply behavior describable as maximization of expected utility</a:t>
            </a:r>
          </a:p>
        </p:txBody>
      </p:sp>
    </p:spTree>
    <p:extLst>
      <p:ext uri="{BB962C8B-B14F-4D97-AF65-F5344CB8AC3E}">
        <p14:creationId xmlns:p14="http://schemas.microsoft.com/office/powerpoint/2010/main" val="28976398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/>
              <a:t>MEU Principle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Google Shape;64;p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99675" y="1299625"/>
                <a:ext cx="8583904" cy="457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b="1" dirty="0"/>
                  <a:t>Theorem [Ramsey, 1931; von Neumann &amp; Morgenstern, 1944]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sz="1600" dirty="0"/>
                  <a:t>Given any preferences satisfying these constraints, there exists a real-valued function U such that:</a:t>
                </a:r>
              </a:p>
              <a:p>
                <a:pPr marL="1028700" lvl="2" indent="0">
                  <a:lnSpc>
                    <a:spcPct val="80000"/>
                  </a:lnSpc>
                  <a:buNone/>
                </a:pPr>
                <a:endParaRPr lang="en-US" sz="1600" dirty="0"/>
              </a:p>
              <a:p>
                <a:pPr marL="1028700" lvl="2" indent="0">
                  <a:lnSpc>
                    <a:spcPct val="80000"/>
                  </a:lnSpc>
                  <a:buNone/>
                </a:pPr>
                <a:r>
                  <a:rPr lang="en-US" dirty="0">
                    <a:solidFill>
                      <a:srgbClr val="C0000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≽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b="0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marL="1028700" lvl="2" indent="0">
                  <a:lnSpc>
                    <a:spcPct val="80000"/>
                  </a:lnSpc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;…;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1600" dirty="0"/>
              </a:p>
              <a:p>
                <a:pPr marL="558800" lvl="1" indent="0">
                  <a:lnSpc>
                    <a:spcPct val="80000"/>
                  </a:lnSpc>
                  <a:buNone/>
                </a:pPr>
                <a:endParaRPr lang="en-US" sz="1600" dirty="0"/>
              </a:p>
              <a:p>
                <a:pPr lvl="1">
                  <a:lnSpc>
                    <a:spcPct val="80000"/>
                  </a:lnSpc>
                </a:pPr>
                <a:r>
                  <a:rPr lang="en-US" sz="1600" dirty="0"/>
                  <a:t>I.e. values assigned by U preserve preferences of both prizes and lotteries!</a:t>
                </a:r>
              </a:p>
              <a:p>
                <a:pPr lvl="2">
                  <a:lnSpc>
                    <a:spcPct val="80000"/>
                  </a:lnSpc>
                </a:pPr>
                <a:endParaRPr lang="en-US" sz="1400" dirty="0"/>
              </a:p>
              <a:p>
                <a:pPr lvl="2">
                  <a:lnSpc>
                    <a:spcPct val="80000"/>
                  </a:lnSpc>
                </a:pPr>
                <a:endParaRPr lang="en-US" sz="1400" dirty="0"/>
              </a:p>
              <a:p>
                <a:pPr>
                  <a:lnSpc>
                    <a:spcPct val="80000"/>
                  </a:lnSpc>
                </a:pPr>
                <a:r>
                  <a:rPr lang="en-US" b="1" dirty="0"/>
                  <a:t>Maximum expected utility (MEU) principle: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sz="1600" dirty="0"/>
                  <a:t>Choose the action that maximizes expected utility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sz="1600" dirty="0"/>
                  <a:t>Note: an agent can be entirely rational (consistent with MEU) without ever representing or manipulating utilities and probabilities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sz="1600" dirty="0"/>
                  <a:t>E.g., a lookup table for perfect tic-tac-toe, a reflex vacuum cleaner</a:t>
                </a:r>
              </a:p>
            </p:txBody>
          </p:sp>
        </mc:Choice>
        <mc:Fallback xmlns="">
          <p:sp>
            <p:nvSpPr>
              <p:cNvPr id="64" name="Google Shape;64;p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99675" y="1299625"/>
                <a:ext cx="8583904" cy="4577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34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4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9301D250-541E-4C5A-9168-F14D6684D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03369" y="2212073"/>
            <a:ext cx="2259300" cy="2705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7502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/>
              <a:t>Title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35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D18178-8835-4BE9-B169-C2008DDD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78769" y="1137177"/>
            <a:ext cx="5715000" cy="469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5600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/>
              <a:t>Utility Scales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Google Shape;64;p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99675" y="1299624"/>
                <a:ext cx="7589293" cy="51784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000" dirty="0">
                    <a:solidFill>
                      <a:srgbClr val="CC0000"/>
                    </a:solidFill>
                  </a:rPr>
                  <a:t>Normalized utilities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.0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80000"/>
                  </a:lnSpc>
                </a:pPr>
                <a:endParaRPr lang="en-US" sz="1400" dirty="0"/>
              </a:p>
              <a:p>
                <a:pPr>
                  <a:lnSpc>
                    <a:spcPct val="80000"/>
                  </a:lnSpc>
                </a:pPr>
                <a:r>
                  <a:rPr lang="en-US" sz="2000" dirty="0">
                    <a:solidFill>
                      <a:srgbClr val="CC0000"/>
                    </a:solidFill>
                  </a:rPr>
                  <a:t>Micromorts</a:t>
                </a:r>
                <a:r>
                  <a:rPr lang="en-US" sz="2000" dirty="0"/>
                  <a:t>: one-millionth chance of death, useful for paying to reduce product risks, etc.</a:t>
                </a:r>
              </a:p>
              <a:p>
                <a:pPr>
                  <a:lnSpc>
                    <a:spcPct val="80000"/>
                  </a:lnSpc>
                </a:pPr>
                <a:endParaRPr lang="en-US" sz="1400" dirty="0"/>
              </a:p>
              <a:p>
                <a:pPr>
                  <a:lnSpc>
                    <a:spcPct val="80000"/>
                  </a:lnSpc>
                </a:pPr>
                <a:r>
                  <a:rPr lang="en-US" sz="2000" dirty="0">
                    <a:solidFill>
                      <a:srgbClr val="CC0000"/>
                    </a:solidFill>
                  </a:rPr>
                  <a:t>QALYs</a:t>
                </a:r>
                <a:r>
                  <a:rPr lang="en-US" sz="2000" dirty="0"/>
                  <a:t>: quality-adjusted life years, useful for medical decisions involving substantial risk</a:t>
                </a:r>
              </a:p>
              <a:p>
                <a:pPr>
                  <a:lnSpc>
                    <a:spcPct val="80000"/>
                  </a:lnSpc>
                </a:pPr>
                <a:endParaRPr lang="en-US" sz="1400" dirty="0"/>
              </a:p>
              <a:p>
                <a:pPr>
                  <a:lnSpc>
                    <a:spcPct val="80000"/>
                  </a:lnSpc>
                </a:pPr>
                <a:r>
                  <a:rPr lang="en-US" sz="2000" dirty="0"/>
                  <a:t>Note: behavior is invariant under positive linear transformation</a:t>
                </a:r>
              </a:p>
              <a:p>
                <a:pPr>
                  <a:lnSpc>
                    <a:spcPct val="80000"/>
                  </a:lnSpc>
                </a:pPr>
                <a:endParaRPr lang="en-US" sz="1600" dirty="0"/>
              </a:p>
              <a:p>
                <a:pPr marL="101600" indent="0">
                  <a:lnSpc>
                    <a:spcPct val="80000"/>
                  </a:lnSpc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where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≻0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80000"/>
                  </a:lnSpc>
                </a:pPr>
                <a:endParaRPr lang="en-US" sz="1600" dirty="0"/>
              </a:p>
              <a:p>
                <a:pPr>
                  <a:lnSpc>
                    <a:spcPct val="80000"/>
                  </a:lnSpc>
                </a:pPr>
                <a:r>
                  <a:rPr lang="en-US" sz="2000" dirty="0"/>
                  <a:t>With deterministic prizes only (no lottery choices), only </a:t>
                </a:r>
                <a:r>
                  <a:rPr lang="en-US" sz="2000" dirty="0">
                    <a:solidFill>
                      <a:srgbClr val="CC0000"/>
                    </a:solidFill>
                  </a:rPr>
                  <a:t>ordinal utility</a:t>
                </a:r>
                <a:r>
                  <a:rPr lang="en-US" sz="2000" dirty="0"/>
                  <a:t> can be determined, i.e., total order on prizes</a:t>
                </a:r>
              </a:p>
            </p:txBody>
          </p:sp>
        </mc:Choice>
        <mc:Fallback xmlns="">
          <p:sp>
            <p:nvSpPr>
              <p:cNvPr id="64" name="Google Shape;64;p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99675" y="1299624"/>
                <a:ext cx="7589293" cy="51784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400"/>
            </a:pP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36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4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064C9F6C-350F-4431-901F-4019F4905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88968" y="2408161"/>
            <a:ext cx="2711617" cy="257719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27642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/>
              <a:t>Micromort examples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400"/>
            </a:pP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37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" name="Google Shape;85;g92b3bf485b_0_0">
            <a:extLst>
              <a:ext uri="{FF2B5EF4-FFF2-40B4-BE49-F238E27FC236}">
                <a16:creationId xmlns:a16="http://schemas.microsoft.com/office/drawing/2014/main" id="{023C7ECC-93D2-4819-A3CC-8D10F40E98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4234985"/>
              </p:ext>
            </p:extLst>
          </p:nvPr>
        </p:nvGraphicFramePr>
        <p:xfrm>
          <a:off x="843660" y="1258878"/>
          <a:ext cx="5075877" cy="2152160"/>
        </p:xfrm>
        <a:graphic>
          <a:graphicData uri="http://schemas.openxmlformats.org/drawingml/2006/table">
            <a:tbl>
              <a:tblPr>
                <a:noFill/>
                <a:tableStyleId>{95827534-29FB-4541-B439-1F876C23857B}</a:tableStyleId>
              </a:tblPr>
              <a:tblGrid>
                <a:gridCol w="22474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8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5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Death from</a:t>
                      </a:r>
                      <a:endParaRPr sz="1600" b="1" dirty="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solidFill>
                      <a:srgbClr val="37066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Micromorts per exposure</a:t>
                      </a:r>
                      <a:endParaRPr sz="1600" b="1" dirty="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solidFill>
                      <a:srgbClr val="3706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Scuba diving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5 per dive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Skydiving</a:t>
                      </a:r>
                      <a:endParaRPr sz="1600" dirty="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7 per jump</a:t>
                      </a:r>
                      <a:endParaRPr sz="1600" dirty="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Base-jumping</a:t>
                      </a:r>
                      <a:endParaRPr sz="1600" dirty="0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430 per jump</a:t>
                      </a:r>
                      <a:endParaRPr sz="1600" dirty="0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34562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Climbing Mt. Everest</a:t>
                      </a:r>
                      <a:endParaRPr sz="1600" dirty="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38,000 per ascent</a:t>
                      </a:r>
                      <a:endParaRPr sz="1600" dirty="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118967"/>
                  </a:ext>
                </a:extLst>
              </a:tr>
            </a:tbl>
          </a:graphicData>
        </a:graphic>
      </p:graphicFrame>
      <p:graphicFrame>
        <p:nvGraphicFramePr>
          <p:cNvPr id="5" name="Google Shape;85;g92b3bf485b_0_0">
            <a:extLst>
              <a:ext uri="{FF2B5EF4-FFF2-40B4-BE49-F238E27FC236}">
                <a16:creationId xmlns:a16="http://schemas.microsoft.com/office/drawing/2014/main" id="{D551B9B2-2A41-47A6-9B58-4AF7E72980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1088777"/>
              </p:ext>
            </p:extLst>
          </p:nvPr>
        </p:nvGraphicFramePr>
        <p:xfrm>
          <a:off x="1998097" y="3442902"/>
          <a:ext cx="4833613" cy="3017310"/>
        </p:xfrm>
        <a:graphic>
          <a:graphicData uri="http://schemas.openxmlformats.org/drawingml/2006/table">
            <a:tbl>
              <a:tblPr>
                <a:noFill/>
                <a:tableStyleId>{95827534-29FB-4541-B439-1F876C23857B}</a:tableStyleId>
              </a:tblPr>
              <a:tblGrid>
                <a:gridCol w="191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9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0486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 micromort</a:t>
                      </a:r>
                      <a:endParaRPr sz="1800" b="1" dirty="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solidFill>
                      <a:srgbClr val="37066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solidFill>
                      <a:srgbClr val="3706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45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Train travel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6000 miles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45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Jet</a:t>
                      </a:r>
                      <a:endParaRPr sz="1600" dirty="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1000 miles</a:t>
                      </a:r>
                      <a:endParaRPr sz="1600" dirty="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45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Car</a:t>
                      </a:r>
                      <a:endParaRPr sz="1600" dirty="0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230 miles</a:t>
                      </a:r>
                      <a:endParaRPr sz="1600" dirty="0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345620"/>
                  </a:ext>
                </a:extLst>
              </a:tr>
              <a:tr h="36445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Walking</a:t>
                      </a:r>
                      <a:endParaRPr sz="1600" dirty="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17 miles</a:t>
                      </a:r>
                      <a:endParaRPr sz="1600" dirty="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118967"/>
                  </a:ext>
                </a:extLst>
              </a:tr>
              <a:tr h="36445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Bicycle</a:t>
                      </a:r>
                      <a:endParaRPr sz="1600" dirty="0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10 miles</a:t>
                      </a:r>
                      <a:endParaRPr sz="1600" dirty="0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7556778"/>
                  </a:ext>
                </a:extLst>
              </a:tr>
              <a:tr h="36445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Motorbike</a:t>
                      </a:r>
                      <a:endParaRPr sz="1600" dirty="0"/>
                    </a:p>
                  </a:txBody>
                  <a:tcPr marL="91425" marR="91425" marT="91425" marB="91425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6 miles</a:t>
                      </a:r>
                      <a:endParaRPr sz="1600" dirty="0"/>
                    </a:p>
                  </a:txBody>
                  <a:tcPr marL="91425" marR="91425" marT="91425" marB="91425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94600"/>
                  </a:ext>
                </a:extLst>
              </a:tr>
            </a:tbl>
          </a:graphicData>
        </a:graphic>
      </p:graphicFrame>
      <p:pic>
        <p:nvPicPr>
          <p:cNvPr id="13" name="Picture 3">
            <a:extLst>
              <a:ext uri="{FF2B5EF4-FFF2-40B4-BE49-F238E27FC236}">
                <a16:creationId xmlns:a16="http://schemas.microsoft.com/office/drawing/2014/main" id="{DF719442-6B27-49AF-83B2-4FFB1E078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62003" y="1558352"/>
            <a:ext cx="2711617" cy="257719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2242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Title</a:t>
            </a:r>
            <a:endParaRPr sz="3400" b="1" dirty="0">
              <a:solidFill>
                <a:srgbClr val="37066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Google Shape;64;p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99675" y="1299625"/>
                <a:ext cx="7733672" cy="457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b="1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Utilities map states to real numbers. Which numbers?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b="1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Standard approach to assessment (elicitation) of human utilities:</a:t>
                </a:r>
              </a:p>
              <a:p>
                <a:pPr lvl="1">
                  <a:lnSpc>
                    <a:spcPct val="100000"/>
                  </a:lnSpc>
                  <a:spcBef>
                    <a:spcPts val="1000"/>
                  </a:spcBef>
                </a:pPr>
                <a:r>
                  <a:rPr lang="en-US" sz="1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Compare a prize A to a </a:t>
                </a:r>
                <a:r>
                  <a:rPr lang="en-US" sz="1800" dirty="0">
                    <a:solidFill>
                      <a:srgbClr val="CC000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standard lottery</a:t>
                </a:r>
                <a:r>
                  <a:rPr lang="en-US" sz="1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between</a:t>
                </a:r>
              </a:p>
              <a:p>
                <a:pPr lvl="2">
                  <a:lnSpc>
                    <a:spcPct val="100000"/>
                  </a:lnSpc>
                  <a:spcBef>
                    <a:spcPts val="1000"/>
                  </a:spcBef>
                </a:pPr>
                <a:r>
                  <a:rPr lang="en-US" sz="16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“best possible prize”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16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with probability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16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  <a:p>
                <a:pPr lvl="2">
                  <a:lnSpc>
                    <a:spcPct val="100000"/>
                  </a:lnSpc>
                  <a:spcBef>
                    <a:spcPts val="1000"/>
                  </a:spcBef>
                </a:pPr>
                <a:r>
                  <a:rPr lang="en-US" sz="16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“worst possible catastrophe”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with probability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16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1000"/>
                  </a:spcBef>
                </a:pPr>
                <a:r>
                  <a:rPr lang="en-US" sz="1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Adjust lottery probability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until indifference: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sz="1800" baseline="-250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1000"/>
                  </a:spcBef>
                </a:pPr>
                <a:r>
                  <a:rPr lang="en-US" sz="1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Resulting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is a utility 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endParaRPr lang="en-US" sz="1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64" name="Google Shape;64;p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99675" y="1299625"/>
                <a:ext cx="7733672" cy="4577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400"/>
            </a:pP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38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4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Calibri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EFCC638-73C4-4D5C-9BD0-97FB0A10F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39146" y="2849838"/>
            <a:ext cx="810667" cy="7704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61F26C6F-32CC-4BED-9294-FABC5D443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04173" y="1555076"/>
            <a:ext cx="2679309" cy="22007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5358303-3A00-488B-BA80-924BD59F6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 l="24887" t="41739" r="68892" b="37391"/>
          <a:stretch>
            <a:fillRect/>
          </a:stretch>
        </p:blipFill>
        <p:spPr bwMode="auto">
          <a:xfrm>
            <a:off x="3884195" y="508635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CB70FF-82EF-493C-9559-490ABF120B8A}"/>
              </a:ext>
            </a:extLst>
          </p:cNvPr>
          <p:cNvSpPr txBox="1"/>
          <p:nvPr/>
        </p:nvSpPr>
        <p:spPr>
          <a:xfrm>
            <a:off x="5389877" y="5086350"/>
            <a:ext cx="377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0.999999                        0.000001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02FBCF-3361-472D-97A7-0F8AA20CA575}"/>
              </a:ext>
            </a:extLst>
          </p:cNvPr>
          <p:cNvSpPr txBox="1"/>
          <p:nvPr/>
        </p:nvSpPr>
        <p:spPr>
          <a:xfrm>
            <a:off x="5255795" y="5657850"/>
            <a:ext cx="15008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i="1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 change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0EED528-B147-42CF-AE92-53261B5481EF}"/>
              </a:ext>
            </a:extLst>
          </p:cNvPr>
          <p:cNvGrpSpPr/>
          <p:nvPr/>
        </p:nvGrpSpPr>
        <p:grpSpPr>
          <a:xfrm>
            <a:off x="5084345" y="4572000"/>
            <a:ext cx="4114800" cy="1600200"/>
            <a:chOff x="5410200" y="4191000"/>
            <a:chExt cx="5486400" cy="21336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A00F729-7195-41F4-AA0D-DAF2420A2644}"/>
                </a:ext>
              </a:extLst>
            </p:cNvPr>
            <p:cNvSpPr/>
            <p:nvPr/>
          </p:nvSpPr>
          <p:spPr>
            <a:xfrm>
              <a:off x="7772400" y="4419600"/>
              <a:ext cx="457200" cy="457200"/>
            </a:xfrm>
            <a:prstGeom prst="ellipse">
              <a:avLst/>
            </a:prstGeom>
            <a:solidFill>
              <a:srgbClr val="B5EDC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13B4B61-D90A-4C5D-B9DF-F400BC164388}"/>
                </a:ext>
              </a:extLst>
            </p:cNvPr>
            <p:cNvCxnSpPr>
              <a:stCxn id="13" idx="4"/>
            </p:cNvCxnSpPr>
            <p:nvPr/>
          </p:nvCxnSpPr>
          <p:spPr>
            <a:xfrm flipH="1">
              <a:off x="6553200" y="4876800"/>
              <a:ext cx="1447800" cy="762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0E52DBE-F0E7-4F44-BD0B-9EBECAD459FE}"/>
                </a:ext>
              </a:extLst>
            </p:cNvPr>
            <p:cNvCxnSpPr>
              <a:stCxn id="13" idx="4"/>
            </p:cNvCxnSpPr>
            <p:nvPr/>
          </p:nvCxnSpPr>
          <p:spPr>
            <a:xfrm>
              <a:off x="8001000" y="4876800"/>
              <a:ext cx="1752600" cy="762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ounded Rectangle 16">
              <a:extLst>
                <a:ext uri="{FF2B5EF4-FFF2-40B4-BE49-F238E27FC236}">
                  <a16:creationId xmlns:a16="http://schemas.microsoft.com/office/drawing/2014/main" id="{BEEB8EF7-3A57-4264-86DB-F59398DBBC3C}"/>
                </a:ext>
              </a:extLst>
            </p:cNvPr>
            <p:cNvSpPr/>
            <p:nvPr/>
          </p:nvSpPr>
          <p:spPr>
            <a:xfrm>
              <a:off x="5410200" y="4191000"/>
              <a:ext cx="5486400" cy="21336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7E8B754-73E5-4CD7-98A0-F5B4187FDD01}"/>
              </a:ext>
            </a:extLst>
          </p:cNvPr>
          <p:cNvSpPr/>
          <p:nvPr/>
        </p:nvSpPr>
        <p:spPr>
          <a:xfrm>
            <a:off x="2283995" y="5029201"/>
            <a:ext cx="1200150" cy="6286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Pay $30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A119C1-5289-4D0D-B4C7-149A80D2C85C}"/>
              </a:ext>
            </a:extLst>
          </p:cNvPr>
          <p:cNvSpPr txBox="1"/>
          <p:nvPr/>
        </p:nvSpPr>
        <p:spPr>
          <a:xfrm>
            <a:off x="7372351" y="5657850"/>
            <a:ext cx="18288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i="1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Instant death</a:t>
            </a:r>
          </a:p>
        </p:txBody>
      </p:sp>
    </p:spTree>
    <p:extLst>
      <p:ext uri="{BB962C8B-B14F-4D97-AF65-F5344CB8AC3E}">
        <p14:creationId xmlns:p14="http://schemas.microsoft.com/office/powerpoint/2010/main" val="5745786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/>
              <a:t>Money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Google Shape;64;p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99674" y="1299625"/>
                <a:ext cx="8423483" cy="457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>
                  <a:defRPr/>
                </a:pPr>
                <a:r>
                  <a:rPr lang="en-US" b="1" dirty="0"/>
                  <a:t>Money </a:t>
                </a:r>
                <a:r>
                  <a:rPr lang="en-US" b="1" u="sng" dirty="0"/>
                  <a:t>does </a:t>
                </a:r>
                <a:r>
                  <a:rPr lang="en-US" b="1" u="sng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not</a:t>
                </a:r>
                <a:r>
                  <a:rPr lang="en-US" b="1" dirty="0">
                    <a:solidFill>
                      <a:srgbClr val="CC0000"/>
                    </a:solidFill>
                  </a:rPr>
                  <a:t> </a:t>
                </a:r>
                <a:r>
                  <a:rPr lang="en-US" b="1" dirty="0"/>
                  <a:t>behave as a utility function, but we can talk about the utility of having money (or being in debt)</a:t>
                </a:r>
              </a:p>
              <a:p>
                <a:pPr>
                  <a:defRPr/>
                </a:pPr>
                <a:r>
                  <a:rPr lang="en-US" b="1" dirty="0"/>
                  <a:t>Given a lottery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$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;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, $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b="1" dirty="0"/>
              </a:p>
              <a:p>
                <a:pPr lvl="1">
                  <a:defRPr/>
                </a:pPr>
                <a:r>
                  <a:rPr lang="en-US" dirty="0"/>
                  <a:t>The </a:t>
                </a:r>
                <a:r>
                  <a:rPr lang="en-US" dirty="0">
                    <a:solidFill>
                      <a:srgbClr val="CC0000"/>
                    </a:solidFill>
                  </a:rPr>
                  <a:t>expected monetary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𝐸𝑀𝑉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lvl="1">
                  <a:defRPr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$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($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>
                  <a:defRPr/>
                </a:pPr>
                <a:r>
                  <a:rPr lang="en-US" dirty="0"/>
                  <a:t>Typically,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𝐸𝑀𝑉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>
                  <a:defRPr/>
                </a:pPr>
                <a:r>
                  <a:rPr lang="en-US" dirty="0"/>
                  <a:t>In this sense, people are </a:t>
                </a:r>
                <a:r>
                  <a:rPr lang="en-US" dirty="0">
                    <a:solidFill>
                      <a:srgbClr val="CC0000"/>
                    </a:solidFill>
                  </a:rPr>
                  <a:t>risk-averse</a:t>
                </a:r>
              </a:p>
              <a:p>
                <a:pPr lvl="1">
                  <a:defRPr/>
                </a:pPr>
                <a:r>
                  <a:rPr lang="en-US" dirty="0"/>
                  <a:t>When deep in debt, people are </a:t>
                </a:r>
                <a:r>
                  <a:rPr lang="en-US" dirty="0">
                    <a:solidFill>
                      <a:srgbClr val="CC0000"/>
                    </a:solidFill>
                  </a:rPr>
                  <a:t>risk-prone</a:t>
                </a:r>
              </a:p>
            </p:txBody>
          </p:sp>
        </mc:Choice>
        <mc:Fallback xmlns="">
          <p:sp>
            <p:nvSpPr>
              <p:cNvPr id="64" name="Google Shape;64;p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99674" y="1299625"/>
                <a:ext cx="8423483" cy="4577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400"/>
            </a:pP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39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4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FD0181DB-8B99-4A98-8AD9-AE23D14B2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34999" y="3429000"/>
            <a:ext cx="3239749" cy="185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2D9F6764-F702-4FDD-B653-DEB9A174F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9668" t="3678" r="2053"/>
          <a:stretch>
            <a:fillRect/>
          </a:stretch>
        </p:blipFill>
        <p:spPr bwMode="auto">
          <a:xfrm>
            <a:off x="2787160" y="4421813"/>
            <a:ext cx="2846407" cy="1950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248334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underline{Orderability}\nl&#10;\mat{$(A \pref B) \lor (B \pref A) \lor (A \indiff B)$}\al&#10;\underline{Transitivity}\nl&#10;\mat{$(A \pref B) \land (B \pref C) \implies (A \pref C)$}\al&#10;\underline{Continuity}\nl&#10;\mat{$A \pref B \pref C \implies \exists p \,\, [p,A;\ 1-p,C] \indiff B$}\al&#10;\underline{Substitutability}\nl&#10;\mat{$A \indiff B \implies [p,A;\ 1-p,C] \indiff [p,B; 1-p,C]$}\al&#10;\underline{Monotonicity}\nl&#10;\mat{$A \pref B \implies$}\nl&#10;\phantom{xx}\mat{$(p \geq q \lequiv [p,A;\ 1-p,B] \prefeq [q,A;\ 1-q,B])$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466"/>
  <p:tag name="PICTUREFILESIZE" val="23760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heme/theme1.xml><?xml version="1.0" encoding="utf-8"?>
<a:theme xmlns:a="http://schemas.openxmlformats.org/drawingml/2006/main" name="Office Theme">
  <a:themeElements>
    <a:clrScheme name="Custom 3">
      <a:dk1>
        <a:srgbClr val="000000"/>
      </a:dk1>
      <a:lt1>
        <a:srgbClr val="FFFFFF"/>
      </a:lt1>
      <a:dk2>
        <a:srgbClr val="43454B"/>
      </a:dk2>
      <a:lt2>
        <a:srgbClr val="CECFD2"/>
      </a:lt2>
      <a:accent1>
        <a:srgbClr val="00246D"/>
      </a:accent1>
      <a:accent2>
        <a:srgbClr val="009999"/>
      </a:accent2>
      <a:accent3>
        <a:srgbClr val="E246AE"/>
      </a:accent3>
      <a:accent4>
        <a:srgbClr val="4471C3"/>
      </a:accent4>
      <a:accent5>
        <a:srgbClr val="5EC0A6"/>
      </a:accent5>
      <a:accent6>
        <a:srgbClr val="D9E8E3"/>
      </a:accent6>
      <a:hlink>
        <a:srgbClr val="C10ADD"/>
      </a:hlink>
      <a:folHlink>
        <a:srgbClr val="7F00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11220</Words>
  <Application>Microsoft Macintosh PowerPoint</Application>
  <PresentationFormat>Widescreen</PresentationFormat>
  <Paragraphs>2216</Paragraphs>
  <Slides>101</Slides>
  <Notes>101</Notes>
  <HiddenSlides>3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14" baseType="lpstr">
      <vt:lpstr>Open Sans</vt:lpstr>
      <vt:lpstr>Calibri</vt:lpstr>
      <vt:lpstr>Cambria Math</vt:lpstr>
      <vt:lpstr>Arial</vt:lpstr>
      <vt:lpstr>Wingdings</vt:lpstr>
      <vt:lpstr>Courier New</vt:lpstr>
      <vt:lpstr>Roboto Mono</vt:lpstr>
      <vt:lpstr>Noto Sans Symbols</vt:lpstr>
      <vt:lpstr>Symbol</vt:lpstr>
      <vt:lpstr>Georgia</vt:lpstr>
      <vt:lpstr>Open Sans SemiBold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Erika Keller</dc:creator>
  <cp:lastModifiedBy>Callison-Burch, Christopher</cp:lastModifiedBy>
  <cp:revision>77</cp:revision>
  <dcterms:created xsi:type="dcterms:W3CDTF">2019-12-03T19:46:34Z</dcterms:created>
  <dcterms:modified xsi:type="dcterms:W3CDTF">2020-09-24T15:32:23Z</dcterms:modified>
</cp:coreProperties>
</file>